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3.jpg" ContentType="image/jpg"/>
  <Override PartName="/ppt/notesSlides/notesSlide2.xml" ContentType="application/vnd.openxmlformats-officedocument.presentationml.notesSlide+xml"/>
  <Override PartName="/ppt/media/image25.jpg" ContentType="image/jpg"/>
  <Override PartName="/ppt/media/image35.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716" r:id="rId2"/>
  </p:sldMasterIdLst>
  <p:notesMasterIdLst>
    <p:notesMasterId r:id="rId35"/>
  </p:notesMasterIdLst>
  <p:sldIdLst>
    <p:sldId id="286" r:id="rId3"/>
    <p:sldId id="257" r:id="rId4"/>
    <p:sldId id="288" r:id="rId5"/>
    <p:sldId id="259" r:id="rId6"/>
    <p:sldId id="260" r:id="rId7"/>
    <p:sldId id="261" r:id="rId8"/>
    <p:sldId id="289" r:id="rId9"/>
    <p:sldId id="291" r:id="rId10"/>
    <p:sldId id="264" r:id="rId11"/>
    <p:sldId id="292" r:id="rId12"/>
    <p:sldId id="293"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5" r:id="rId31"/>
    <p:sldId id="283" r:id="rId32"/>
    <p:sldId id="284" r:id="rId33"/>
    <p:sldId id="285" r:id="rId3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86"/>
    <p:restoredTop sz="94694"/>
  </p:normalViewPr>
  <p:slideViewPr>
    <p:cSldViewPr>
      <p:cViewPr varScale="1">
        <p:scale>
          <a:sx n="121" d="100"/>
          <a:sy n="121" d="100"/>
        </p:scale>
        <p:origin x="248" y="17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E99A44-784C-4989-A75C-9F7A9E2327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3C091A-FBD7-4E5D-A77F-40FF8202EC12}">
      <dgm:prSet/>
      <dgm:spPr>
        <a:noFill/>
        <a:ln>
          <a:solidFill>
            <a:schemeClr val="bg1"/>
          </a:solidFill>
        </a:ln>
      </dgm:spPr>
      <dgm:t>
        <a:bodyPr/>
        <a:lstStyle/>
        <a:p>
          <a:pPr algn="ctr"/>
          <a:r>
            <a:rPr lang="en-US" b="1"/>
            <a:t>LSTM1</a:t>
          </a:r>
          <a:r>
            <a:rPr lang="en-US"/>
            <a:t>: It classifies between strong (hip-hop, metal, pop, rock, reggae) and mild (jazz, disco,  country, classic, blues)</a:t>
          </a:r>
        </a:p>
      </dgm:t>
    </dgm:pt>
    <dgm:pt modelId="{F479F8DA-92CE-4FDD-ACE0-5629DF46A22A}" type="sibTrans" cxnId="{A27AD10C-B444-44D3-914B-4DF18DB13DF4}">
      <dgm:prSet/>
      <dgm:spPr/>
      <dgm:t>
        <a:bodyPr/>
        <a:lstStyle/>
        <a:p>
          <a:endParaRPr lang="en-US"/>
        </a:p>
      </dgm:t>
    </dgm:pt>
    <dgm:pt modelId="{CA04A995-1B0C-474F-B1DC-F02573F7AA41}" type="parTrans" cxnId="{A27AD10C-B444-44D3-914B-4DF18DB13DF4}">
      <dgm:prSet/>
      <dgm:spPr/>
      <dgm:t>
        <a:bodyPr/>
        <a:lstStyle/>
        <a:p>
          <a:endParaRPr lang="en-US"/>
        </a:p>
      </dgm:t>
    </dgm:pt>
    <dgm:pt modelId="{412A627C-75FA-4C78-AE93-A35874A39F6F}">
      <dgm:prSet/>
      <dgm:spPr>
        <a:noFill/>
      </dgm:spPr>
      <dgm:t>
        <a:bodyPr/>
        <a:lstStyle/>
        <a:p>
          <a:r>
            <a:rPr lang="en-US"/>
            <a:t>LSTM2a: It classifies between sub-strong1 (hip-hop, metal, and rock) and sub-strong2 (pop and  reggae)</a:t>
          </a:r>
        </a:p>
      </dgm:t>
    </dgm:pt>
    <dgm:pt modelId="{B6332CD9-694D-4102-959A-9458CCA73A98}" type="sibTrans" cxnId="{4EC2F14F-42A6-4788-AE1E-21198B28ADC6}">
      <dgm:prSet/>
      <dgm:spPr/>
      <dgm:t>
        <a:bodyPr/>
        <a:lstStyle/>
        <a:p>
          <a:endParaRPr lang="en-US"/>
        </a:p>
      </dgm:t>
    </dgm:pt>
    <dgm:pt modelId="{AE039771-E4B7-416F-940B-EF774D92DE51}" type="parTrans" cxnId="{4EC2F14F-42A6-4788-AE1E-21198B28ADC6}">
      <dgm:prSet/>
      <dgm:spPr/>
      <dgm:t>
        <a:bodyPr/>
        <a:lstStyle/>
        <a:p>
          <a:endParaRPr lang="en-US"/>
        </a:p>
      </dgm:t>
    </dgm:pt>
    <dgm:pt modelId="{C3E690E5-8BCC-4A0B-ABA6-771E87AC9C16}">
      <dgm:prSet/>
      <dgm:spPr>
        <a:noFill/>
      </dgm:spPr>
      <dgm:t>
        <a:bodyPr/>
        <a:lstStyle/>
        <a:p>
          <a:r>
            <a:rPr lang="en-US"/>
            <a:t>LSTM2b: It classifies between sub-mild1 (disco and country) and sub-mild2 (jazz, classic, and  blues)</a:t>
          </a:r>
        </a:p>
      </dgm:t>
    </dgm:pt>
    <dgm:pt modelId="{4CF770C6-06ED-4958-BAD4-F56617F37033}" type="sibTrans" cxnId="{D1CC22AA-5B39-491F-BAEF-C983378A70DC}">
      <dgm:prSet/>
      <dgm:spPr/>
      <dgm:t>
        <a:bodyPr/>
        <a:lstStyle/>
        <a:p>
          <a:endParaRPr lang="en-US"/>
        </a:p>
      </dgm:t>
    </dgm:pt>
    <dgm:pt modelId="{1A4DFA1A-6391-4FBC-B663-B298B0892E94}" type="parTrans" cxnId="{D1CC22AA-5B39-491F-BAEF-C983378A70DC}">
      <dgm:prSet/>
      <dgm:spPr/>
      <dgm:t>
        <a:bodyPr/>
        <a:lstStyle/>
        <a:p>
          <a:endParaRPr lang="en-US"/>
        </a:p>
      </dgm:t>
    </dgm:pt>
    <dgm:pt modelId="{0F3C3684-9773-45D2-B0CB-EE894C43098C}">
      <dgm:prSet/>
      <dgm:spPr>
        <a:noFill/>
      </dgm:spPr>
      <dgm:t>
        <a:bodyPr/>
        <a:lstStyle/>
        <a:p>
          <a:r>
            <a:rPr lang="en-US"/>
            <a:t>LSTM3a: It classifies between hip-hop, metal and rock</a:t>
          </a:r>
        </a:p>
      </dgm:t>
    </dgm:pt>
    <dgm:pt modelId="{FF1D13AE-019C-4650-9478-32E577EB0597}" type="sibTrans" cxnId="{5CF4040C-DA2C-45CA-A4A3-00DEAC6C727C}">
      <dgm:prSet/>
      <dgm:spPr/>
      <dgm:t>
        <a:bodyPr/>
        <a:lstStyle/>
        <a:p>
          <a:endParaRPr lang="en-US"/>
        </a:p>
      </dgm:t>
    </dgm:pt>
    <dgm:pt modelId="{5E096B2D-8BC5-4FE2-89EE-7DB43219887F}" type="parTrans" cxnId="{5CF4040C-DA2C-45CA-A4A3-00DEAC6C727C}">
      <dgm:prSet/>
      <dgm:spPr/>
      <dgm:t>
        <a:bodyPr/>
        <a:lstStyle/>
        <a:p>
          <a:endParaRPr lang="en-US"/>
        </a:p>
      </dgm:t>
    </dgm:pt>
    <dgm:pt modelId="{A4AC7FAD-F4BE-4751-8861-8213A44AD78C}">
      <dgm:prSet/>
      <dgm:spPr>
        <a:noFill/>
      </dgm:spPr>
      <dgm:t>
        <a:bodyPr/>
        <a:lstStyle/>
        <a:p>
          <a:r>
            <a:rPr lang="en-US"/>
            <a:t>LSTM3b: It classifies between pop and reggae</a:t>
          </a:r>
        </a:p>
      </dgm:t>
    </dgm:pt>
    <dgm:pt modelId="{4549F730-8B93-42DA-9F59-EC39A47E44F2}" type="sibTrans" cxnId="{C2F33464-A24F-4F9D-A179-C92D6D113083}">
      <dgm:prSet/>
      <dgm:spPr/>
      <dgm:t>
        <a:bodyPr/>
        <a:lstStyle/>
        <a:p>
          <a:endParaRPr lang="en-US"/>
        </a:p>
      </dgm:t>
    </dgm:pt>
    <dgm:pt modelId="{0B4824E1-B0EF-4054-A7FB-ACD5A4B19652}" type="parTrans" cxnId="{C2F33464-A24F-4F9D-A179-C92D6D113083}">
      <dgm:prSet/>
      <dgm:spPr/>
      <dgm:t>
        <a:bodyPr/>
        <a:lstStyle/>
        <a:p>
          <a:endParaRPr lang="en-US"/>
        </a:p>
      </dgm:t>
    </dgm:pt>
    <dgm:pt modelId="{4497637C-72AD-46BA-A90D-BEC27439E505}">
      <dgm:prSet/>
      <dgm:spPr>
        <a:noFill/>
      </dgm:spPr>
      <dgm:t>
        <a:bodyPr/>
        <a:lstStyle/>
        <a:p>
          <a:r>
            <a:rPr lang="en-US"/>
            <a:t>LSTM3c: It classifies between disco and country</a:t>
          </a:r>
        </a:p>
      </dgm:t>
    </dgm:pt>
    <dgm:pt modelId="{53218D70-1B96-4C6E-ACD2-D8437CF28B28}" type="sibTrans" cxnId="{AA612B25-73B0-4516-94C5-46A3E8551694}">
      <dgm:prSet/>
      <dgm:spPr/>
      <dgm:t>
        <a:bodyPr/>
        <a:lstStyle/>
        <a:p>
          <a:endParaRPr lang="en-US"/>
        </a:p>
      </dgm:t>
    </dgm:pt>
    <dgm:pt modelId="{BFCA70F2-CADA-4684-9AD2-FE77D3A42723}" type="parTrans" cxnId="{AA612B25-73B0-4516-94C5-46A3E8551694}">
      <dgm:prSet/>
      <dgm:spPr/>
      <dgm:t>
        <a:bodyPr/>
        <a:lstStyle/>
        <a:p>
          <a:endParaRPr lang="en-US"/>
        </a:p>
      </dgm:t>
    </dgm:pt>
    <dgm:pt modelId="{9304442B-2B02-402C-B508-4DC41DF14C8F}">
      <dgm:prSet/>
      <dgm:spPr>
        <a:noFill/>
      </dgm:spPr>
      <dgm:t>
        <a:bodyPr/>
        <a:lstStyle/>
        <a:p>
          <a:r>
            <a:rPr lang="en-US"/>
            <a:t>LSTM3d: It classifies between jazz, classic, and blues.</a:t>
          </a:r>
        </a:p>
      </dgm:t>
    </dgm:pt>
    <dgm:pt modelId="{8BE5370D-C13E-48AD-B4DF-1A029766D286}" type="sibTrans" cxnId="{CE802A8D-9958-47DE-BA55-4CE2A1F5B781}">
      <dgm:prSet/>
      <dgm:spPr/>
      <dgm:t>
        <a:bodyPr/>
        <a:lstStyle/>
        <a:p>
          <a:endParaRPr lang="en-US"/>
        </a:p>
      </dgm:t>
    </dgm:pt>
    <dgm:pt modelId="{3F01122E-2EBB-491E-907F-4DF9A6E9DBE9}" type="parTrans" cxnId="{CE802A8D-9958-47DE-BA55-4CE2A1F5B781}">
      <dgm:prSet/>
      <dgm:spPr/>
      <dgm:t>
        <a:bodyPr/>
        <a:lstStyle/>
        <a:p>
          <a:endParaRPr lang="en-US"/>
        </a:p>
      </dgm:t>
    </dgm:pt>
    <dgm:pt modelId="{62432DB0-64DD-5F42-A6F1-DD5F3F174212}" type="pres">
      <dgm:prSet presAssocID="{0DE99A44-784C-4989-A75C-9F7A9E232729}" presName="diagram" presStyleCnt="0">
        <dgm:presLayoutVars>
          <dgm:dir/>
          <dgm:resizeHandles val="exact"/>
        </dgm:presLayoutVars>
      </dgm:prSet>
      <dgm:spPr/>
    </dgm:pt>
    <dgm:pt modelId="{6CC0E3DD-46D2-BD41-B84A-68E09D5B9D24}" type="pres">
      <dgm:prSet presAssocID="{EF3C091A-FBD7-4E5D-A77F-40FF8202EC12}" presName="node" presStyleLbl="node1" presStyleIdx="0" presStyleCnt="7">
        <dgm:presLayoutVars>
          <dgm:bulletEnabled val="1"/>
        </dgm:presLayoutVars>
      </dgm:prSet>
      <dgm:spPr/>
    </dgm:pt>
    <dgm:pt modelId="{D93B285C-D268-094A-A7A5-CA8C9B93265A}" type="pres">
      <dgm:prSet presAssocID="{F479F8DA-92CE-4FDD-ACE0-5629DF46A22A}" presName="sibTrans" presStyleCnt="0"/>
      <dgm:spPr/>
    </dgm:pt>
    <dgm:pt modelId="{6A1D2D13-3755-E443-B296-7C5D9E3FF5F4}" type="pres">
      <dgm:prSet presAssocID="{412A627C-75FA-4C78-AE93-A35874A39F6F}" presName="node" presStyleLbl="node1" presStyleIdx="1" presStyleCnt="7">
        <dgm:presLayoutVars>
          <dgm:bulletEnabled val="1"/>
        </dgm:presLayoutVars>
      </dgm:prSet>
      <dgm:spPr/>
    </dgm:pt>
    <dgm:pt modelId="{18A3920F-4034-F145-8C31-4B88BB6B8EC1}" type="pres">
      <dgm:prSet presAssocID="{B6332CD9-694D-4102-959A-9458CCA73A98}" presName="sibTrans" presStyleCnt="0"/>
      <dgm:spPr/>
    </dgm:pt>
    <dgm:pt modelId="{C1A130DD-3FF8-4D4A-A482-4480B7077C80}" type="pres">
      <dgm:prSet presAssocID="{C3E690E5-8BCC-4A0B-ABA6-771E87AC9C16}" presName="node" presStyleLbl="node1" presStyleIdx="2" presStyleCnt="7">
        <dgm:presLayoutVars>
          <dgm:bulletEnabled val="1"/>
        </dgm:presLayoutVars>
      </dgm:prSet>
      <dgm:spPr/>
    </dgm:pt>
    <dgm:pt modelId="{B2D24E1B-E0E7-9144-93E0-83667AE8E577}" type="pres">
      <dgm:prSet presAssocID="{4CF770C6-06ED-4958-BAD4-F56617F37033}" presName="sibTrans" presStyleCnt="0"/>
      <dgm:spPr/>
    </dgm:pt>
    <dgm:pt modelId="{32C65FFD-5E89-D944-AAEC-ECECA3698FFA}" type="pres">
      <dgm:prSet presAssocID="{0F3C3684-9773-45D2-B0CB-EE894C43098C}" presName="node" presStyleLbl="node1" presStyleIdx="3" presStyleCnt="7">
        <dgm:presLayoutVars>
          <dgm:bulletEnabled val="1"/>
        </dgm:presLayoutVars>
      </dgm:prSet>
      <dgm:spPr/>
    </dgm:pt>
    <dgm:pt modelId="{31C4544F-5DDB-D84B-9268-A5EF10A496AD}" type="pres">
      <dgm:prSet presAssocID="{FF1D13AE-019C-4650-9478-32E577EB0597}" presName="sibTrans" presStyleCnt="0"/>
      <dgm:spPr/>
    </dgm:pt>
    <dgm:pt modelId="{88C1254E-3A7B-594E-8C94-971EA4C5D962}" type="pres">
      <dgm:prSet presAssocID="{A4AC7FAD-F4BE-4751-8861-8213A44AD78C}" presName="node" presStyleLbl="node1" presStyleIdx="4" presStyleCnt="7">
        <dgm:presLayoutVars>
          <dgm:bulletEnabled val="1"/>
        </dgm:presLayoutVars>
      </dgm:prSet>
      <dgm:spPr/>
    </dgm:pt>
    <dgm:pt modelId="{39024E91-50D9-CA42-81F2-093387BF8D1B}" type="pres">
      <dgm:prSet presAssocID="{4549F730-8B93-42DA-9F59-EC39A47E44F2}" presName="sibTrans" presStyleCnt="0"/>
      <dgm:spPr/>
    </dgm:pt>
    <dgm:pt modelId="{3E63E42C-7A98-CC43-B0FB-30E52A6C475F}" type="pres">
      <dgm:prSet presAssocID="{4497637C-72AD-46BA-A90D-BEC27439E505}" presName="node" presStyleLbl="node1" presStyleIdx="5" presStyleCnt="7">
        <dgm:presLayoutVars>
          <dgm:bulletEnabled val="1"/>
        </dgm:presLayoutVars>
      </dgm:prSet>
      <dgm:spPr/>
    </dgm:pt>
    <dgm:pt modelId="{3CE4BBBE-583A-6343-8FDA-47A3BD5C6837}" type="pres">
      <dgm:prSet presAssocID="{53218D70-1B96-4C6E-ACD2-D8437CF28B28}" presName="sibTrans" presStyleCnt="0"/>
      <dgm:spPr/>
    </dgm:pt>
    <dgm:pt modelId="{3C6A5E0E-757F-644E-A50D-656B2DF687F0}" type="pres">
      <dgm:prSet presAssocID="{9304442B-2B02-402C-B508-4DC41DF14C8F}" presName="node" presStyleLbl="node1" presStyleIdx="6" presStyleCnt="7">
        <dgm:presLayoutVars>
          <dgm:bulletEnabled val="1"/>
        </dgm:presLayoutVars>
      </dgm:prSet>
      <dgm:spPr/>
    </dgm:pt>
  </dgm:ptLst>
  <dgm:cxnLst>
    <dgm:cxn modelId="{5CF4040C-DA2C-45CA-A4A3-00DEAC6C727C}" srcId="{0DE99A44-784C-4989-A75C-9F7A9E232729}" destId="{0F3C3684-9773-45D2-B0CB-EE894C43098C}" srcOrd="3" destOrd="0" parTransId="{5E096B2D-8BC5-4FE2-89EE-7DB43219887F}" sibTransId="{FF1D13AE-019C-4650-9478-32E577EB0597}"/>
    <dgm:cxn modelId="{A27AD10C-B444-44D3-914B-4DF18DB13DF4}" srcId="{0DE99A44-784C-4989-A75C-9F7A9E232729}" destId="{EF3C091A-FBD7-4E5D-A77F-40FF8202EC12}" srcOrd="0" destOrd="0" parTransId="{CA04A995-1B0C-474F-B1DC-F02573F7AA41}" sibTransId="{F479F8DA-92CE-4FDD-ACE0-5629DF46A22A}"/>
    <dgm:cxn modelId="{3591410F-73B0-1145-AC49-C458B4D8B777}" type="presOf" srcId="{4497637C-72AD-46BA-A90D-BEC27439E505}" destId="{3E63E42C-7A98-CC43-B0FB-30E52A6C475F}" srcOrd="0" destOrd="0" presId="urn:microsoft.com/office/officeart/2005/8/layout/default"/>
    <dgm:cxn modelId="{AA612B25-73B0-4516-94C5-46A3E8551694}" srcId="{0DE99A44-784C-4989-A75C-9F7A9E232729}" destId="{4497637C-72AD-46BA-A90D-BEC27439E505}" srcOrd="5" destOrd="0" parTransId="{BFCA70F2-CADA-4684-9AD2-FE77D3A42723}" sibTransId="{53218D70-1B96-4C6E-ACD2-D8437CF28B28}"/>
    <dgm:cxn modelId="{EF3EA930-8664-A848-AE24-35B08576890F}" type="presOf" srcId="{0F3C3684-9773-45D2-B0CB-EE894C43098C}" destId="{32C65FFD-5E89-D944-AAEC-ECECA3698FFA}" srcOrd="0" destOrd="0" presId="urn:microsoft.com/office/officeart/2005/8/layout/default"/>
    <dgm:cxn modelId="{69F5B530-97D5-614A-A1EB-34736D3D51BF}" type="presOf" srcId="{0DE99A44-784C-4989-A75C-9F7A9E232729}" destId="{62432DB0-64DD-5F42-A6F1-DD5F3F174212}" srcOrd="0" destOrd="0" presId="urn:microsoft.com/office/officeart/2005/8/layout/default"/>
    <dgm:cxn modelId="{4EC2F14F-42A6-4788-AE1E-21198B28ADC6}" srcId="{0DE99A44-784C-4989-A75C-9F7A9E232729}" destId="{412A627C-75FA-4C78-AE93-A35874A39F6F}" srcOrd="1" destOrd="0" parTransId="{AE039771-E4B7-416F-940B-EF774D92DE51}" sibTransId="{B6332CD9-694D-4102-959A-9458CCA73A98}"/>
    <dgm:cxn modelId="{C2F33464-A24F-4F9D-A179-C92D6D113083}" srcId="{0DE99A44-784C-4989-A75C-9F7A9E232729}" destId="{A4AC7FAD-F4BE-4751-8861-8213A44AD78C}" srcOrd="4" destOrd="0" parTransId="{0B4824E1-B0EF-4054-A7FB-ACD5A4B19652}" sibTransId="{4549F730-8B93-42DA-9F59-EC39A47E44F2}"/>
    <dgm:cxn modelId="{D2B1DC7D-544D-B84D-8E82-3C53390DF292}" type="presOf" srcId="{9304442B-2B02-402C-B508-4DC41DF14C8F}" destId="{3C6A5E0E-757F-644E-A50D-656B2DF687F0}" srcOrd="0" destOrd="0" presId="urn:microsoft.com/office/officeart/2005/8/layout/default"/>
    <dgm:cxn modelId="{CE802A8D-9958-47DE-BA55-4CE2A1F5B781}" srcId="{0DE99A44-784C-4989-A75C-9F7A9E232729}" destId="{9304442B-2B02-402C-B508-4DC41DF14C8F}" srcOrd="6" destOrd="0" parTransId="{3F01122E-2EBB-491E-907F-4DF9A6E9DBE9}" sibTransId="{8BE5370D-C13E-48AD-B4DF-1A029766D286}"/>
    <dgm:cxn modelId="{D1CC22AA-5B39-491F-BAEF-C983378A70DC}" srcId="{0DE99A44-784C-4989-A75C-9F7A9E232729}" destId="{C3E690E5-8BCC-4A0B-ABA6-771E87AC9C16}" srcOrd="2" destOrd="0" parTransId="{1A4DFA1A-6391-4FBC-B663-B298B0892E94}" sibTransId="{4CF770C6-06ED-4958-BAD4-F56617F37033}"/>
    <dgm:cxn modelId="{2C9ACAC7-BC65-F644-97D3-9F52AB66B794}" type="presOf" srcId="{EF3C091A-FBD7-4E5D-A77F-40FF8202EC12}" destId="{6CC0E3DD-46D2-BD41-B84A-68E09D5B9D24}" srcOrd="0" destOrd="0" presId="urn:microsoft.com/office/officeart/2005/8/layout/default"/>
    <dgm:cxn modelId="{252A20D3-FFF0-2A41-8801-418985DA85E5}" type="presOf" srcId="{C3E690E5-8BCC-4A0B-ABA6-771E87AC9C16}" destId="{C1A130DD-3FF8-4D4A-A482-4480B7077C80}" srcOrd="0" destOrd="0" presId="urn:microsoft.com/office/officeart/2005/8/layout/default"/>
    <dgm:cxn modelId="{4B2240E1-D71C-4443-8140-D06510D28964}" type="presOf" srcId="{412A627C-75FA-4C78-AE93-A35874A39F6F}" destId="{6A1D2D13-3755-E443-B296-7C5D9E3FF5F4}" srcOrd="0" destOrd="0" presId="urn:microsoft.com/office/officeart/2005/8/layout/default"/>
    <dgm:cxn modelId="{B4C726E7-E1E0-3146-885A-9CA677D80705}" type="presOf" srcId="{A4AC7FAD-F4BE-4751-8861-8213A44AD78C}" destId="{88C1254E-3A7B-594E-8C94-971EA4C5D962}" srcOrd="0" destOrd="0" presId="urn:microsoft.com/office/officeart/2005/8/layout/default"/>
    <dgm:cxn modelId="{6FC6B843-40D2-3840-91E5-332703883D55}" type="presParOf" srcId="{62432DB0-64DD-5F42-A6F1-DD5F3F174212}" destId="{6CC0E3DD-46D2-BD41-B84A-68E09D5B9D24}" srcOrd="0" destOrd="0" presId="urn:microsoft.com/office/officeart/2005/8/layout/default"/>
    <dgm:cxn modelId="{DB4C5DD4-2371-0746-A56E-E5BDDE6E664D}" type="presParOf" srcId="{62432DB0-64DD-5F42-A6F1-DD5F3F174212}" destId="{D93B285C-D268-094A-A7A5-CA8C9B93265A}" srcOrd="1" destOrd="0" presId="urn:microsoft.com/office/officeart/2005/8/layout/default"/>
    <dgm:cxn modelId="{FBE00342-B844-7E48-96EA-40F799D85763}" type="presParOf" srcId="{62432DB0-64DD-5F42-A6F1-DD5F3F174212}" destId="{6A1D2D13-3755-E443-B296-7C5D9E3FF5F4}" srcOrd="2" destOrd="0" presId="urn:microsoft.com/office/officeart/2005/8/layout/default"/>
    <dgm:cxn modelId="{01327FE7-9AED-E848-BB42-2C0C7CF5EE37}" type="presParOf" srcId="{62432DB0-64DD-5F42-A6F1-DD5F3F174212}" destId="{18A3920F-4034-F145-8C31-4B88BB6B8EC1}" srcOrd="3" destOrd="0" presId="urn:microsoft.com/office/officeart/2005/8/layout/default"/>
    <dgm:cxn modelId="{7896E745-A0EC-8E46-AB13-502722CE4F2D}" type="presParOf" srcId="{62432DB0-64DD-5F42-A6F1-DD5F3F174212}" destId="{C1A130DD-3FF8-4D4A-A482-4480B7077C80}" srcOrd="4" destOrd="0" presId="urn:microsoft.com/office/officeart/2005/8/layout/default"/>
    <dgm:cxn modelId="{E3925398-E228-5B46-87B5-5601F67DD9B9}" type="presParOf" srcId="{62432DB0-64DD-5F42-A6F1-DD5F3F174212}" destId="{B2D24E1B-E0E7-9144-93E0-83667AE8E577}" srcOrd="5" destOrd="0" presId="urn:microsoft.com/office/officeart/2005/8/layout/default"/>
    <dgm:cxn modelId="{1A494529-2BB3-DC4A-BEF5-AF2A9AD94D85}" type="presParOf" srcId="{62432DB0-64DD-5F42-A6F1-DD5F3F174212}" destId="{32C65FFD-5E89-D944-AAEC-ECECA3698FFA}" srcOrd="6" destOrd="0" presId="urn:microsoft.com/office/officeart/2005/8/layout/default"/>
    <dgm:cxn modelId="{CF08F8A7-E068-C94A-8561-5113773E5D94}" type="presParOf" srcId="{62432DB0-64DD-5F42-A6F1-DD5F3F174212}" destId="{31C4544F-5DDB-D84B-9268-A5EF10A496AD}" srcOrd="7" destOrd="0" presId="urn:microsoft.com/office/officeart/2005/8/layout/default"/>
    <dgm:cxn modelId="{9BCBC9A1-5EDA-B541-89ED-0F9C6090FB0C}" type="presParOf" srcId="{62432DB0-64DD-5F42-A6F1-DD5F3F174212}" destId="{88C1254E-3A7B-594E-8C94-971EA4C5D962}" srcOrd="8" destOrd="0" presId="urn:microsoft.com/office/officeart/2005/8/layout/default"/>
    <dgm:cxn modelId="{C01F88E7-B303-B949-BA92-49884FD6C920}" type="presParOf" srcId="{62432DB0-64DD-5F42-A6F1-DD5F3F174212}" destId="{39024E91-50D9-CA42-81F2-093387BF8D1B}" srcOrd="9" destOrd="0" presId="urn:microsoft.com/office/officeart/2005/8/layout/default"/>
    <dgm:cxn modelId="{1C5581C7-972B-BE44-909E-57AED695F04F}" type="presParOf" srcId="{62432DB0-64DD-5F42-A6F1-DD5F3F174212}" destId="{3E63E42C-7A98-CC43-B0FB-30E52A6C475F}" srcOrd="10" destOrd="0" presId="urn:microsoft.com/office/officeart/2005/8/layout/default"/>
    <dgm:cxn modelId="{1CC15DE5-172B-C549-826C-41EAB559B767}" type="presParOf" srcId="{62432DB0-64DD-5F42-A6F1-DD5F3F174212}" destId="{3CE4BBBE-583A-6343-8FDA-47A3BD5C6837}" srcOrd="11" destOrd="0" presId="urn:microsoft.com/office/officeart/2005/8/layout/default"/>
    <dgm:cxn modelId="{1CB60D83-C956-C84E-B29D-29A87175FF07}" type="presParOf" srcId="{62432DB0-64DD-5F42-A6F1-DD5F3F174212}" destId="{3C6A5E0E-757F-644E-A50D-656B2DF687F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0E3DD-46D2-BD41-B84A-68E09D5B9D24}">
      <dsp:nvSpPr>
        <dsp:cNvPr id="0" name=""/>
        <dsp:cNvSpPr/>
      </dsp:nvSpPr>
      <dsp:spPr>
        <a:xfrm>
          <a:off x="3145" y="181197"/>
          <a:ext cx="2495416" cy="1497249"/>
        </a:xfrm>
        <a:prstGeom prst="rect">
          <a:avLst/>
        </a:prstGeom>
        <a:no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LSTM1</a:t>
          </a:r>
          <a:r>
            <a:rPr lang="en-US" sz="1700" kern="1200"/>
            <a:t>: It classifies between strong (hip-hop, metal, pop, rock, reggae) and mild (jazz, disco,  country, classic, blues)</a:t>
          </a:r>
        </a:p>
      </dsp:txBody>
      <dsp:txXfrm>
        <a:off x="3145" y="181197"/>
        <a:ext cx="2495416" cy="1497249"/>
      </dsp:txXfrm>
    </dsp:sp>
    <dsp:sp modelId="{6A1D2D13-3755-E443-B296-7C5D9E3FF5F4}">
      <dsp:nvSpPr>
        <dsp:cNvPr id="0" name=""/>
        <dsp:cNvSpPr/>
      </dsp:nvSpPr>
      <dsp:spPr>
        <a:xfrm>
          <a:off x="2748103"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LSTM2a: It classifies between sub-strong1 (hip-hop, metal, and rock) and sub-strong2 (pop and  reggae)</a:t>
          </a:r>
        </a:p>
      </dsp:txBody>
      <dsp:txXfrm>
        <a:off x="2748103" y="181197"/>
        <a:ext cx="2495416" cy="1497249"/>
      </dsp:txXfrm>
    </dsp:sp>
    <dsp:sp modelId="{C1A130DD-3FF8-4D4A-A482-4480B7077C80}">
      <dsp:nvSpPr>
        <dsp:cNvPr id="0" name=""/>
        <dsp:cNvSpPr/>
      </dsp:nvSpPr>
      <dsp:spPr>
        <a:xfrm>
          <a:off x="5493060"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LSTM2b: It classifies between sub-mild1 (disco and country) and sub-mild2 (jazz, classic, and  blues)</a:t>
          </a:r>
        </a:p>
      </dsp:txBody>
      <dsp:txXfrm>
        <a:off x="5493060" y="181197"/>
        <a:ext cx="2495416" cy="1497249"/>
      </dsp:txXfrm>
    </dsp:sp>
    <dsp:sp modelId="{32C65FFD-5E89-D944-AAEC-ECECA3698FFA}">
      <dsp:nvSpPr>
        <dsp:cNvPr id="0" name=""/>
        <dsp:cNvSpPr/>
      </dsp:nvSpPr>
      <dsp:spPr>
        <a:xfrm>
          <a:off x="8238018" y="181197"/>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LSTM3a: It classifies between hip-hop, metal and rock</a:t>
          </a:r>
        </a:p>
      </dsp:txBody>
      <dsp:txXfrm>
        <a:off x="8238018" y="181197"/>
        <a:ext cx="2495416" cy="1497249"/>
      </dsp:txXfrm>
    </dsp:sp>
    <dsp:sp modelId="{88C1254E-3A7B-594E-8C94-971EA4C5D962}">
      <dsp:nvSpPr>
        <dsp:cNvPr id="0" name=""/>
        <dsp:cNvSpPr/>
      </dsp:nvSpPr>
      <dsp:spPr>
        <a:xfrm>
          <a:off x="1375624"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LSTM3b: It classifies between pop and reggae</a:t>
          </a:r>
        </a:p>
      </dsp:txBody>
      <dsp:txXfrm>
        <a:off x="1375624" y="1927988"/>
        <a:ext cx="2495416" cy="1497249"/>
      </dsp:txXfrm>
    </dsp:sp>
    <dsp:sp modelId="{3E63E42C-7A98-CC43-B0FB-30E52A6C475F}">
      <dsp:nvSpPr>
        <dsp:cNvPr id="0" name=""/>
        <dsp:cNvSpPr/>
      </dsp:nvSpPr>
      <dsp:spPr>
        <a:xfrm>
          <a:off x="4120581"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LSTM3c: It classifies between disco and country</a:t>
          </a:r>
        </a:p>
      </dsp:txBody>
      <dsp:txXfrm>
        <a:off x="4120581" y="1927988"/>
        <a:ext cx="2495416" cy="1497249"/>
      </dsp:txXfrm>
    </dsp:sp>
    <dsp:sp modelId="{3C6A5E0E-757F-644E-A50D-656B2DF687F0}">
      <dsp:nvSpPr>
        <dsp:cNvPr id="0" name=""/>
        <dsp:cNvSpPr/>
      </dsp:nvSpPr>
      <dsp:spPr>
        <a:xfrm>
          <a:off x="6865539" y="1927988"/>
          <a:ext cx="2495416" cy="1497249"/>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LSTM3d: It classifies between jazz, classic, and blues.</a:t>
          </a:r>
        </a:p>
      </dsp:txBody>
      <dsp:txXfrm>
        <a:off x="6865539" y="1927988"/>
        <a:ext cx="2495416" cy="14972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3BEB8C8-D550-EF4B-A4DD-5F789424ECA8}" type="datetimeFigureOut">
              <a:rPr lang="en-US" smtClean="0"/>
              <a:t>12/1/22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F56BA48-62DB-2C42-9217-F0B0F77EE896}" type="slidenum">
              <a:rPr lang="en-US" smtClean="0"/>
              <a:t>‹#›</a:t>
            </a:fld>
            <a:endParaRPr lang="en-US"/>
          </a:p>
        </p:txBody>
      </p:sp>
    </p:spTree>
    <p:extLst>
      <p:ext uri="{BB962C8B-B14F-4D97-AF65-F5344CB8AC3E}">
        <p14:creationId xmlns:p14="http://schemas.microsoft.com/office/powerpoint/2010/main" val="18193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56BA48-62DB-2C42-9217-F0B0F77EE896}" type="slidenum">
              <a:rPr lang="en-US" smtClean="0"/>
              <a:t>1</a:t>
            </a:fld>
            <a:endParaRPr lang="en-US"/>
          </a:p>
        </p:txBody>
      </p:sp>
    </p:spTree>
    <p:extLst>
      <p:ext uri="{BB962C8B-B14F-4D97-AF65-F5344CB8AC3E}">
        <p14:creationId xmlns:p14="http://schemas.microsoft.com/office/powerpoint/2010/main" val="29176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 if A,B,C,D listen to same genre then A would also like the songs B,C,D listen to. Con: need larger dataset</a:t>
            </a:r>
          </a:p>
          <a:p>
            <a:r>
              <a:rPr lang="en-US" dirty="0" err="1"/>
              <a:t>Knwoledge</a:t>
            </a:r>
            <a:r>
              <a:rPr lang="en-US" dirty="0"/>
              <a:t> – take feedback from user at regular periods. Con: </a:t>
            </a:r>
            <a:r>
              <a:rPr lang="en-US" dirty="0" err="1"/>
              <a:t>tto</a:t>
            </a:r>
            <a:r>
              <a:rPr lang="en-US" dirty="0"/>
              <a:t> much dependent on user’s feedback</a:t>
            </a:r>
          </a:p>
          <a:p>
            <a:endParaRPr lang="en-US" dirty="0"/>
          </a:p>
        </p:txBody>
      </p:sp>
      <p:sp>
        <p:nvSpPr>
          <p:cNvPr id="4" name="Slide Number Placeholder 3"/>
          <p:cNvSpPr>
            <a:spLocks noGrp="1"/>
          </p:cNvSpPr>
          <p:nvPr>
            <p:ph type="sldNum" sz="quarter" idx="5"/>
          </p:nvPr>
        </p:nvSpPr>
        <p:spPr/>
        <p:txBody>
          <a:bodyPr/>
          <a:lstStyle/>
          <a:p>
            <a:fld id="{6F56BA48-62DB-2C42-9217-F0B0F77EE896}" type="slidenum">
              <a:rPr lang="en-US" smtClean="0"/>
              <a:t>4</a:t>
            </a:fld>
            <a:endParaRPr lang="en-US"/>
          </a:p>
        </p:txBody>
      </p:sp>
    </p:spTree>
    <p:extLst>
      <p:ext uri="{BB962C8B-B14F-4D97-AF65-F5344CB8AC3E}">
        <p14:creationId xmlns:p14="http://schemas.microsoft.com/office/powerpoint/2010/main" val="1571901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40380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70" lvl="0" indent="-457178" algn="ctr">
              <a:spcBef>
                <a:spcPts val="0"/>
              </a:spcBef>
              <a:spcAft>
                <a:spcPts val="0"/>
              </a:spcAft>
              <a:buClr>
                <a:schemeClr val="accent1"/>
              </a:buClr>
              <a:buSzPts val="1800"/>
              <a:buChar char="●"/>
              <a:defRPr>
                <a:solidFill>
                  <a:schemeClr val="accent1"/>
                </a:solidFill>
              </a:defRPr>
            </a:lvl1pPr>
            <a:lvl2pPr marL="1219140" lvl="1" indent="-457178" algn="ctr">
              <a:spcBef>
                <a:spcPts val="2133"/>
              </a:spcBef>
              <a:spcAft>
                <a:spcPts val="0"/>
              </a:spcAft>
              <a:buClr>
                <a:schemeClr val="accent1"/>
              </a:buClr>
              <a:buSzPts val="1800"/>
              <a:buChar char="○"/>
              <a:defRPr sz="2400">
                <a:solidFill>
                  <a:schemeClr val="accent1"/>
                </a:solidFill>
              </a:defRPr>
            </a:lvl2pPr>
            <a:lvl3pPr marL="1828709" lvl="2" indent="-457178" algn="ctr">
              <a:spcBef>
                <a:spcPts val="2133"/>
              </a:spcBef>
              <a:spcAft>
                <a:spcPts val="0"/>
              </a:spcAft>
              <a:buClr>
                <a:schemeClr val="accent1"/>
              </a:buClr>
              <a:buSzPts val="1800"/>
              <a:buChar char="■"/>
              <a:defRPr sz="2400">
                <a:solidFill>
                  <a:schemeClr val="accent1"/>
                </a:solidFill>
              </a:defRPr>
            </a:lvl3pPr>
            <a:lvl4pPr marL="2438278" lvl="3" indent="-457178" algn="ctr">
              <a:spcBef>
                <a:spcPts val="2133"/>
              </a:spcBef>
              <a:spcAft>
                <a:spcPts val="0"/>
              </a:spcAft>
              <a:buClr>
                <a:schemeClr val="accent1"/>
              </a:buClr>
              <a:buSzPts val="1800"/>
              <a:buChar char="●"/>
              <a:defRPr sz="2400">
                <a:solidFill>
                  <a:schemeClr val="accent1"/>
                </a:solidFill>
              </a:defRPr>
            </a:lvl4pPr>
            <a:lvl5pPr marL="3047848" lvl="4" indent="-457178" algn="ctr">
              <a:spcBef>
                <a:spcPts val="2133"/>
              </a:spcBef>
              <a:spcAft>
                <a:spcPts val="0"/>
              </a:spcAft>
              <a:buClr>
                <a:schemeClr val="accent1"/>
              </a:buClr>
              <a:buSzPts val="1800"/>
              <a:buChar char="○"/>
              <a:defRPr sz="2400">
                <a:solidFill>
                  <a:schemeClr val="accent1"/>
                </a:solidFill>
              </a:defRPr>
            </a:lvl5pPr>
            <a:lvl6pPr marL="3657418" lvl="5" indent="-457178" algn="ctr">
              <a:spcBef>
                <a:spcPts val="2133"/>
              </a:spcBef>
              <a:spcAft>
                <a:spcPts val="0"/>
              </a:spcAft>
              <a:buClr>
                <a:schemeClr val="accent1"/>
              </a:buClr>
              <a:buSzPts val="1800"/>
              <a:buChar char="■"/>
              <a:defRPr sz="2400">
                <a:solidFill>
                  <a:schemeClr val="accent1"/>
                </a:solidFill>
              </a:defRPr>
            </a:lvl6pPr>
            <a:lvl7pPr marL="4266987" lvl="6" indent="-457178" algn="ctr">
              <a:spcBef>
                <a:spcPts val="2133"/>
              </a:spcBef>
              <a:spcAft>
                <a:spcPts val="0"/>
              </a:spcAft>
              <a:buClr>
                <a:schemeClr val="accent1"/>
              </a:buClr>
              <a:buSzPts val="1800"/>
              <a:buChar char="●"/>
              <a:defRPr sz="2400">
                <a:solidFill>
                  <a:schemeClr val="accent1"/>
                </a:solidFill>
              </a:defRPr>
            </a:lvl7pPr>
            <a:lvl8pPr marL="4876557" lvl="7" indent="-457178" algn="ctr">
              <a:spcBef>
                <a:spcPts val="2133"/>
              </a:spcBef>
              <a:spcAft>
                <a:spcPts val="0"/>
              </a:spcAft>
              <a:buClr>
                <a:schemeClr val="accent1"/>
              </a:buClr>
              <a:buSzPts val="1800"/>
              <a:buChar char="○"/>
              <a:defRPr sz="2400">
                <a:solidFill>
                  <a:schemeClr val="accent1"/>
                </a:solidFill>
              </a:defRPr>
            </a:lvl8pPr>
            <a:lvl9pPr marL="5486126" lvl="8" indent="-457178" algn="ctr">
              <a:spcBef>
                <a:spcPts val="2133"/>
              </a:spcBef>
              <a:spcAft>
                <a:spcPts val="2133"/>
              </a:spcAft>
              <a:buClr>
                <a:schemeClr val="accent1"/>
              </a:buClr>
              <a:buSzPts val="1800"/>
              <a:buChar char="■"/>
              <a:defRPr sz="2400">
                <a:solidFill>
                  <a:schemeClr val="accent1"/>
                </a:solidFill>
              </a:defRPr>
            </a:lvl9pPr>
          </a:lstStyle>
          <a:p>
            <a:pPr lvl="0"/>
            <a:r>
              <a:rPr lang="en-GB"/>
              <a:t>Click to edit Master text styles</a:t>
            </a:r>
          </a:p>
        </p:txBody>
      </p:sp>
    </p:spTree>
    <p:extLst>
      <p:ext uri="{BB962C8B-B14F-4D97-AF65-F5344CB8AC3E}">
        <p14:creationId xmlns:p14="http://schemas.microsoft.com/office/powerpoint/2010/main" val="784028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309840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70" lvl="0" indent="-402147" rtl="0">
              <a:spcBef>
                <a:spcPts val="0"/>
              </a:spcBef>
              <a:spcAft>
                <a:spcPts val="0"/>
              </a:spcAft>
              <a:buClr>
                <a:schemeClr val="lt1"/>
              </a:buClr>
              <a:buSzPts val="1150"/>
              <a:buChar char="●"/>
              <a:defRPr sz="1533">
                <a:solidFill>
                  <a:schemeClr val="lt1"/>
                </a:solidFill>
              </a:defRPr>
            </a:lvl1pPr>
            <a:lvl2pPr marL="1219140" lvl="1" indent="-402147" rtl="0">
              <a:spcBef>
                <a:spcPts val="2133"/>
              </a:spcBef>
              <a:spcAft>
                <a:spcPts val="0"/>
              </a:spcAft>
              <a:buClr>
                <a:schemeClr val="lt1"/>
              </a:buClr>
              <a:buSzPts val="1150"/>
              <a:buChar char="○"/>
              <a:defRPr sz="1533">
                <a:solidFill>
                  <a:schemeClr val="lt1"/>
                </a:solidFill>
              </a:defRPr>
            </a:lvl2pPr>
            <a:lvl3pPr marL="1828709" lvl="2" indent="-402147" rtl="0">
              <a:spcBef>
                <a:spcPts val="2133"/>
              </a:spcBef>
              <a:spcAft>
                <a:spcPts val="0"/>
              </a:spcAft>
              <a:buClr>
                <a:schemeClr val="lt1"/>
              </a:buClr>
              <a:buSzPts val="1150"/>
              <a:buChar char="■"/>
              <a:defRPr sz="1533">
                <a:solidFill>
                  <a:schemeClr val="lt1"/>
                </a:solidFill>
              </a:defRPr>
            </a:lvl3pPr>
            <a:lvl4pPr marL="2438278" lvl="3" indent="-402147" rtl="0">
              <a:spcBef>
                <a:spcPts val="2133"/>
              </a:spcBef>
              <a:spcAft>
                <a:spcPts val="0"/>
              </a:spcAft>
              <a:buClr>
                <a:schemeClr val="lt1"/>
              </a:buClr>
              <a:buSzPts val="1150"/>
              <a:buChar char="●"/>
              <a:defRPr sz="1533">
                <a:solidFill>
                  <a:schemeClr val="lt1"/>
                </a:solidFill>
              </a:defRPr>
            </a:lvl4pPr>
            <a:lvl5pPr marL="3047848" lvl="4" indent="-402147" rtl="0">
              <a:spcBef>
                <a:spcPts val="2133"/>
              </a:spcBef>
              <a:spcAft>
                <a:spcPts val="0"/>
              </a:spcAft>
              <a:buClr>
                <a:schemeClr val="lt1"/>
              </a:buClr>
              <a:buSzPts val="1150"/>
              <a:buChar char="○"/>
              <a:defRPr sz="1533">
                <a:solidFill>
                  <a:schemeClr val="lt1"/>
                </a:solidFill>
              </a:defRPr>
            </a:lvl5pPr>
            <a:lvl6pPr marL="3657418" lvl="5" indent="-402147" rtl="0">
              <a:spcBef>
                <a:spcPts val="2133"/>
              </a:spcBef>
              <a:spcAft>
                <a:spcPts val="0"/>
              </a:spcAft>
              <a:buClr>
                <a:schemeClr val="lt1"/>
              </a:buClr>
              <a:buSzPts val="1150"/>
              <a:buChar char="■"/>
              <a:defRPr sz="1533">
                <a:solidFill>
                  <a:schemeClr val="lt1"/>
                </a:solidFill>
              </a:defRPr>
            </a:lvl6pPr>
            <a:lvl7pPr marL="4266987" lvl="6" indent="-402147" rtl="0">
              <a:spcBef>
                <a:spcPts val="2133"/>
              </a:spcBef>
              <a:spcAft>
                <a:spcPts val="0"/>
              </a:spcAft>
              <a:buClr>
                <a:schemeClr val="lt1"/>
              </a:buClr>
              <a:buSzPts val="1150"/>
              <a:buChar char="●"/>
              <a:defRPr sz="1533">
                <a:solidFill>
                  <a:schemeClr val="lt1"/>
                </a:solidFill>
              </a:defRPr>
            </a:lvl7pPr>
            <a:lvl8pPr marL="4876557" lvl="7" indent="-402147" rtl="0">
              <a:spcBef>
                <a:spcPts val="2133"/>
              </a:spcBef>
              <a:spcAft>
                <a:spcPts val="0"/>
              </a:spcAft>
              <a:buClr>
                <a:schemeClr val="lt1"/>
              </a:buClr>
              <a:buSzPts val="1150"/>
              <a:buChar char="○"/>
              <a:defRPr sz="1533">
                <a:solidFill>
                  <a:schemeClr val="lt1"/>
                </a:solidFill>
              </a:defRPr>
            </a:lvl8pPr>
            <a:lvl9pPr marL="5486126" lvl="8" indent="-402147" rtl="0">
              <a:spcBef>
                <a:spcPts val="2133"/>
              </a:spcBef>
              <a:spcAft>
                <a:spcPts val="2133"/>
              </a:spcAft>
              <a:buClr>
                <a:schemeClr val="lt1"/>
              </a:buClr>
              <a:buSzPts val="1150"/>
              <a:buChar char="■"/>
              <a:defRPr sz="15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14152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46198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00794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GB"/>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1753148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825090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950742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GB"/>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483796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926178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400282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635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41710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65894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13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11342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257397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GB"/>
              <a:t>Click to edit Master subtitle style</a:t>
            </a:r>
            <a:endParaRPr/>
          </a:p>
        </p:txBody>
      </p:sp>
    </p:spTree>
    <p:extLst>
      <p:ext uri="{BB962C8B-B14F-4D97-AF65-F5344CB8AC3E}">
        <p14:creationId xmlns:p14="http://schemas.microsoft.com/office/powerpoint/2010/main" val="3760082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8890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GB"/>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24540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105918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38018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3243122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119713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GB"/>
              <a:t>Click to edit Master subtitle style</a:t>
            </a:r>
            <a:endParaRPr/>
          </a:p>
        </p:txBody>
      </p:sp>
    </p:spTree>
    <p:extLst>
      <p:ext uri="{BB962C8B-B14F-4D97-AF65-F5344CB8AC3E}">
        <p14:creationId xmlns:p14="http://schemas.microsoft.com/office/powerpoint/2010/main" val="402998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GB"/>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GB"/>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067928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198751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69335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214759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07406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026186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82972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2241946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70" lvl="0" indent="-423312" rtl="0">
              <a:spcBef>
                <a:spcPts val="0"/>
              </a:spcBef>
              <a:spcAft>
                <a:spcPts val="0"/>
              </a:spcAft>
              <a:buClr>
                <a:schemeClr val="lt1"/>
              </a:buClr>
              <a:buSzPts val="1400"/>
              <a:buChar char="●"/>
              <a:defRPr sz="1867">
                <a:solidFill>
                  <a:schemeClr val="lt1"/>
                </a:solidFill>
              </a:defRPr>
            </a:lvl1pPr>
            <a:lvl2pPr marL="1219140" lvl="1" indent="-423312" rtl="0">
              <a:spcBef>
                <a:spcPts val="2133"/>
              </a:spcBef>
              <a:spcAft>
                <a:spcPts val="0"/>
              </a:spcAft>
              <a:buClr>
                <a:schemeClr val="lt1"/>
              </a:buClr>
              <a:buSzPts val="1400"/>
              <a:buChar char="○"/>
              <a:defRPr>
                <a:solidFill>
                  <a:schemeClr val="lt1"/>
                </a:solidFill>
              </a:defRPr>
            </a:lvl2pPr>
            <a:lvl3pPr marL="1828709" lvl="2" indent="-423312" rtl="0">
              <a:spcBef>
                <a:spcPts val="2133"/>
              </a:spcBef>
              <a:spcAft>
                <a:spcPts val="0"/>
              </a:spcAft>
              <a:buClr>
                <a:schemeClr val="lt1"/>
              </a:buClr>
              <a:buSzPts val="1400"/>
              <a:buChar char="■"/>
              <a:defRPr>
                <a:solidFill>
                  <a:schemeClr val="lt1"/>
                </a:solidFill>
              </a:defRPr>
            </a:lvl3pPr>
            <a:lvl4pPr marL="2438278" lvl="3" indent="-423312" rtl="0">
              <a:spcBef>
                <a:spcPts val="2133"/>
              </a:spcBef>
              <a:spcAft>
                <a:spcPts val="0"/>
              </a:spcAft>
              <a:buClr>
                <a:schemeClr val="lt1"/>
              </a:buClr>
              <a:buSzPts val="1400"/>
              <a:buChar char="●"/>
              <a:defRPr>
                <a:solidFill>
                  <a:schemeClr val="lt1"/>
                </a:solidFill>
              </a:defRPr>
            </a:lvl4pPr>
            <a:lvl5pPr marL="3047848" lvl="4" indent="-423312" rtl="0">
              <a:spcBef>
                <a:spcPts val="2133"/>
              </a:spcBef>
              <a:spcAft>
                <a:spcPts val="0"/>
              </a:spcAft>
              <a:buClr>
                <a:schemeClr val="lt1"/>
              </a:buClr>
              <a:buSzPts val="1400"/>
              <a:buChar char="○"/>
              <a:defRPr>
                <a:solidFill>
                  <a:schemeClr val="lt1"/>
                </a:solidFill>
              </a:defRPr>
            </a:lvl5pPr>
            <a:lvl6pPr marL="3657418" lvl="5" indent="-423312" rtl="0">
              <a:spcBef>
                <a:spcPts val="2133"/>
              </a:spcBef>
              <a:spcAft>
                <a:spcPts val="0"/>
              </a:spcAft>
              <a:buClr>
                <a:schemeClr val="lt1"/>
              </a:buClr>
              <a:buSzPts val="1400"/>
              <a:buChar char="■"/>
              <a:defRPr>
                <a:solidFill>
                  <a:schemeClr val="lt1"/>
                </a:solidFill>
              </a:defRPr>
            </a:lvl6pPr>
            <a:lvl7pPr marL="4266987" lvl="6" indent="-423312" rtl="0">
              <a:spcBef>
                <a:spcPts val="2133"/>
              </a:spcBef>
              <a:spcAft>
                <a:spcPts val="0"/>
              </a:spcAft>
              <a:buClr>
                <a:schemeClr val="lt1"/>
              </a:buClr>
              <a:buSzPts val="1400"/>
              <a:buChar char="●"/>
              <a:defRPr>
                <a:solidFill>
                  <a:schemeClr val="lt1"/>
                </a:solidFill>
              </a:defRPr>
            </a:lvl7pPr>
            <a:lvl8pPr marL="4876557" lvl="7" indent="-423312" rtl="0">
              <a:spcBef>
                <a:spcPts val="2133"/>
              </a:spcBef>
              <a:spcAft>
                <a:spcPts val="0"/>
              </a:spcAft>
              <a:buClr>
                <a:schemeClr val="lt1"/>
              </a:buClr>
              <a:buSzPts val="1400"/>
              <a:buChar char="○"/>
              <a:defRPr>
                <a:solidFill>
                  <a:schemeClr val="lt1"/>
                </a:solidFill>
              </a:defRPr>
            </a:lvl8pPr>
            <a:lvl9pPr marL="5486126" lvl="8" indent="-423312" rtl="0">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115549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1" b="1" i="0">
                <a:solidFill>
                  <a:srgbClr val="B5DBF8"/>
                </a:solidFill>
                <a:latin typeface="Gothic Uralic"/>
                <a:cs typeface="Gothic Ur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2847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314383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70" lvl="0" indent="-440245" rtl="0">
              <a:spcBef>
                <a:spcPts val="0"/>
              </a:spcBef>
              <a:spcAft>
                <a:spcPts val="0"/>
              </a:spcAft>
              <a:buClr>
                <a:schemeClr val="lt1"/>
              </a:buClr>
              <a:buSzPts val="1600"/>
              <a:buChar char="●"/>
              <a:defRPr sz="2133">
                <a:solidFill>
                  <a:schemeClr val="lt1"/>
                </a:solidFill>
              </a:defRPr>
            </a:lvl1pPr>
            <a:lvl2pPr marL="1219140" lvl="1" indent="-440245" rtl="0">
              <a:spcBef>
                <a:spcPts val="2133"/>
              </a:spcBef>
              <a:spcAft>
                <a:spcPts val="0"/>
              </a:spcAft>
              <a:buClr>
                <a:schemeClr val="lt1"/>
              </a:buClr>
              <a:buSzPts val="1600"/>
              <a:buChar char="○"/>
              <a:defRPr sz="2133">
                <a:solidFill>
                  <a:schemeClr val="lt1"/>
                </a:solidFill>
              </a:defRPr>
            </a:lvl2pPr>
            <a:lvl3pPr marL="1828709" lvl="2" indent="-440245" rtl="0">
              <a:spcBef>
                <a:spcPts val="2133"/>
              </a:spcBef>
              <a:spcAft>
                <a:spcPts val="0"/>
              </a:spcAft>
              <a:buClr>
                <a:schemeClr val="lt1"/>
              </a:buClr>
              <a:buSzPts val="1600"/>
              <a:buChar char="■"/>
              <a:defRPr sz="2133">
                <a:solidFill>
                  <a:schemeClr val="lt1"/>
                </a:solidFill>
              </a:defRPr>
            </a:lvl3pPr>
            <a:lvl4pPr marL="2438278" lvl="3" indent="-440245" rtl="0">
              <a:spcBef>
                <a:spcPts val="2133"/>
              </a:spcBef>
              <a:spcAft>
                <a:spcPts val="0"/>
              </a:spcAft>
              <a:buClr>
                <a:schemeClr val="lt1"/>
              </a:buClr>
              <a:buSzPts val="1600"/>
              <a:buChar char="●"/>
              <a:defRPr sz="2133">
                <a:solidFill>
                  <a:schemeClr val="lt1"/>
                </a:solidFill>
              </a:defRPr>
            </a:lvl4pPr>
            <a:lvl5pPr marL="3047848" lvl="4" indent="-440245" rtl="0">
              <a:spcBef>
                <a:spcPts val="2133"/>
              </a:spcBef>
              <a:spcAft>
                <a:spcPts val="0"/>
              </a:spcAft>
              <a:buClr>
                <a:schemeClr val="lt1"/>
              </a:buClr>
              <a:buSzPts val="1600"/>
              <a:buChar char="○"/>
              <a:defRPr sz="2133">
                <a:solidFill>
                  <a:schemeClr val="lt1"/>
                </a:solidFill>
              </a:defRPr>
            </a:lvl5pPr>
            <a:lvl6pPr marL="3657418" lvl="5" indent="-440245" rtl="0">
              <a:spcBef>
                <a:spcPts val="2133"/>
              </a:spcBef>
              <a:spcAft>
                <a:spcPts val="0"/>
              </a:spcAft>
              <a:buClr>
                <a:schemeClr val="lt1"/>
              </a:buClr>
              <a:buSzPts val="1600"/>
              <a:buChar char="■"/>
              <a:defRPr sz="2133">
                <a:solidFill>
                  <a:schemeClr val="lt1"/>
                </a:solidFill>
              </a:defRPr>
            </a:lvl6pPr>
            <a:lvl7pPr marL="4266987" lvl="6" indent="-440245" rtl="0">
              <a:spcBef>
                <a:spcPts val="2133"/>
              </a:spcBef>
              <a:spcAft>
                <a:spcPts val="0"/>
              </a:spcAft>
              <a:buClr>
                <a:schemeClr val="lt1"/>
              </a:buClr>
              <a:buSzPts val="1600"/>
              <a:buChar char="●"/>
              <a:defRPr sz="2133">
                <a:solidFill>
                  <a:schemeClr val="lt1"/>
                </a:solidFill>
              </a:defRPr>
            </a:lvl7pPr>
            <a:lvl8pPr marL="4876557" lvl="7" indent="-440245" rtl="0">
              <a:spcBef>
                <a:spcPts val="2133"/>
              </a:spcBef>
              <a:spcAft>
                <a:spcPts val="0"/>
              </a:spcAft>
              <a:buClr>
                <a:schemeClr val="lt1"/>
              </a:buClr>
              <a:buSzPts val="1600"/>
              <a:buChar char="○"/>
              <a:defRPr sz="2133">
                <a:solidFill>
                  <a:schemeClr val="lt1"/>
                </a:solidFill>
              </a:defRPr>
            </a:lvl8pPr>
            <a:lvl9pPr marL="5486126" lvl="8" indent="-440245" rtl="0">
              <a:spcBef>
                <a:spcPts val="2133"/>
              </a:spcBef>
              <a:spcAft>
                <a:spcPts val="2133"/>
              </a:spcAft>
              <a:buClr>
                <a:schemeClr val="lt1"/>
              </a:buClr>
              <a:buSzPts val="1600"/>
              <a:buChar char="■"/>
              <a:defRPr sz="2133">
                <a:solidFill>
                  <a:schemeClr val="lt1"/>
                </a:solidFill>
              </a:defRPr>
            </a:lvl9pPr>
          </a:lstStyle>
          <a:p>
            <a:pPr lvl="0"/>
            <a:r>
              <a:rPr lang="en-GB"/>
              <a:t>Click to edit Master text styles</a:t>
            </a:r>
          </a:p>
        </p:txBody>
      </p:sp>
    </p:spTree>
    <p:extLst>
      <p:ext uri="{BB962C8B-B14F-4D97-AF65-F5344CB8AC3E}">
        <p14:creationId xmlns:p14="http://schemas.microsoft.com/office/powerpoint/2010/main" val="100236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GB"/>
              <a:t>Click to edit Master title style</a:t>
            </a:r>
            <a:endParaRPr/>
          </a:p>
        </p:txBody>
      </p:sp>
      <p:pic>
        <p:nvPicPr>
          <p:cNvPr id="29" name="Google Shape;29;p8"/>
          <p:cNvPicPr preferRelativeResize="0"/>
          <p:nvPr/>
        </p:nvPicPr>
        <p:blipFill>
          <a:blip r:embed="rId3">
            <a:alphaModFix/>
          </a:blip>
          <a:stretch>
            <a:fillRect/>
          </a:stretch>
        </p:blipFill>
        <p:spPr>
          <a:xfrm rot="5400000">
            <a:off x="4371902" y="552072"/>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9" y="-469212"/>
            <a:ext cx="12413063" cy="4693700"/>
          </a:xfrm>
          <a:prstGeom prst="rect">
            <a:avLst/>
          </a:prstGeom>
          <a:noFill/>
          <a:ln>
            <a:noFill/>
          </a:ln>
        </p:spPr>
      </p:pic>
    </p:spTree>
    <p:extLst>
      <p:ext uri="{BB962C8B-B14F-4D97-AF65-F5344CB8AC3E}">
        <p14:creationId xmlns:p14="http://schemas.microsoft.com/office/powerpoint/2010/main" val="61884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GB"/>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Clr>
                <a:schemeClr val="lt1"/>
              </a:buClr>
              <a:buSzPts val="1400"/>
              <a:buChar char="●"/>
              <a:defRPr sz="1867">
                <a:solidFill>
                  <a:schemeClr val="lt1"/>
                </a:solidFill>
              </a:defRPr>
            </a:lvl1pPr>
            <a:lvl2pPr marL="1219140" lvl="1" indent="-423312">
              <a:spcBef>
                <a:spcPts val="2133"/>
              </a:spcBef>
              <a:spcAft>
                <a:spcPts val="0"/>
              </a:spcAft>
              <a:buClr>
                <a:schemeClr val="lt1"/>
              </a:buClr>
              <a:buSzPts val="1400"/>
              <a:buChar char="○"/>
              <a:defRPr>
                <a:solidFill>
                  <a:schemeClr val="lt1"/>
                </a:solidFill>
              </a:defRPr>
            </a:lvl2pPr>
            <a:lvl3pPr marL="1828709" lvl="2" indent="-423312">
              <a:spcBef>
                <a:spcPts val="2133"/>
              </a:spcBef>
              <a:spcAft>
                <a:spcPts val="0"/>
              </a:spcAft>
              <a:buClr>
                <a:schemeClr val="lt1"/>
              </a:buClr>
              <a:buSzPts val="1400"/>
              <a:buChar char="■"/>
              <a:defRPr>
                <a:solidFill>
                  <a:schemeClr val="lt1"/>
                </a:solidFill>
              </a:defRPr>
            </a:lvl3pPr>
            <a:lvl4pPr marL="2438278" lvl="3" indent="-423312">
              <a:spcBef>
                <a:spcPts val="2133"/>
              </a:spcBef>
              <a:spcAft>
                <a:spcPts val="0"/>
              </a:spcAft>
              <a:buClr>
                <a:schemeClr val="lt1"/>
              </a:buClr>
              <a:buSzPts val="1400"/>
              <a:buChar char="●"/>
              <a:defRPr>
                <a:solidFill>
                  <a:schemeClr val="lt1"/>
                </a:solidFill>
              </a:defRPr>
            </a:lvl4pPr>
            <a:lvl5pPr marL="3047848" lvl="4" indent="-423312">
              <a:spcBef>
                <a:spcPts val="2133"/>
              </a:spcBef>
              <a:spcAft>
                <a:spcPts val="0"/>
              </a:spcAft>
              <a:buClr>
                <a:schemeClr val="lt1"/>
              </a:buClr>
              <a:buSzPts val="1400"/>
              <a:buChar char="○"/>
              <a:defRPr>
                <a:solidFill>
                  <a:schemeClr val="lt1"/>
                </a:solidFill>
              </a:defRPr>
            </a:lvl5pPr>
            <a:lvl6pPr marL="3657418" lvl="5" indent="-423312">
              <a:spcBef>
                <a:spcPts val="2133"/>
              </a:spcBef>
              <a:spcAft>
                <a:spcPts val="0"/>
              </a:spcAft>
              <a:buClr>
                <a:schemeClr val="lt1"/>
              </a:buClr>
              <a:buSzPts val="1400"/>
              <a:buChar char="■"/>
              <a:defRPr>
                <a:solidFill>
                  <a:schemeClr val="lt1"/>
                </a:solidFill>
              </a:defRPr>
            </a:lvl6pPr>
            <a:lvl7pPr marL="4266987" lvl="6" indent="-423312">
              <a:spcBef>
                <a:spcPts val="2133"/>
              </a:spcBef>
              <a:spcAft>
                <a:spcPts val="0"/>
              </a:spcAft>
              <a:buClr>
                <a:schemeClr val="lt1"/>
              </a:buClr>
              <a:buSzPts val="1400"/>
              <a:buChar char="●"/>
              <a:defRPr>
                <a:solidFill>
                  <a:schemeClr val="lt1"/>
                </a:solidFill>
              </a:defRPr>
            </a:lvl7pPr>
            <a:lvl8pPr marL="4876557" lvl="7" indent="-423312">
              <a:spcBef>
                <a:spcPts val="2133"/>
              </a:spcBef>
              <a:spcAft>
                <a:spcPts val="0"/>
              </a:spcAft>
              <a:buClr>
                <a:schemeClr val="lt1"/>
              </a:buClr>
              <a:buSzPts val="1400"/>
              <a:buChar char="○"/>
              <a:defRPr>
                <a:solidFill>
                  <a:schemeClr val="lt1"/>
                </a:solidFill>
              </a:defRPr>
            </a:lvl8pPr>
            <a:lvl9pPr marL="5486126" lvl="8" indent="-423312">
              <a:spcBef>
                <a:spcPts val="2133"/>
              </a:spcBef>
              <a:spcAft>
                <a:spcPts val="2133"/>
              </a:spcAft>
              <a:buClr>
                <a:schemeClr val="lt1"/>
              </a:buClr>
              <a:buSzPts val="1400"/>
              <a:buChar char="■"/>
              <a:defRPr>
                <a:solidFill>
                  <a:schemeClr val="lt1"/>
                </a:solidFill>
              </a:defRPr>
            </a:lvl9pPr>
          </a:lstStyle>
          <a:p>
            <a:pPr lvl="0"/>
            <a:r>
              <a:rPr lang="en-GB"/>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164552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GB"/>
              <a:t>Click to edit Master title style</a:t>
            </a:r>
            <a:endParaRPr/>
          </a:p>
        </p:txBody>
      </p:sp>
    </p:spTree>
    <p:extLst>
      <p:ext uri="{BB962C8B-B14F-4D97-AF65-F5344CB8AC3E}">
        <p14:creationId xmlns:p14="http://schemas.microsoft.com/office/powerpoint/2010/main" val="3639316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2.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3049849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862137"/>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olah.github.io/post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marsyas.info/downloads/datasets.html"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B8F982F6-0C73-6351-D9C4-6EC09DC5CEA5}"/>
              </a:ext>
            </a:extLst>
          </p:cNvPr>
          <p:cNvSpPr>
            <a:spLocks noGrp="1"/>
          </p:cNvSpPr>
          <p:nvPr>
            <p:ph type="body" idx="1"/>
          </p:nvPr>
        </p:nvSpPr>
        <p:spPr>
          <a:xfrm>
            <a:off x="3352800" y="4348212"/>
            <a:ext cx="4971400" cy="2281188"/>
          </a:xfrm>
        </p:spPr>
        <p:txBody>
          <a:bodyPr/>
          <a:lstStyle/>
          <a:p>
            <a:pPr marL="152392" indent="0">
              <a:buNone/>
            </a:pPr>
            <a:r>
              <a:rPr lang="en-US" sz="2000" dirty="0">
                <a:latin typeface="Castellar" panose="020A0402060406010301" pitchFamily="18" charset="77"/>
                <a:cs typeface="Times New Roman" panose="02020603050405020304" pitchFamily="18" charset="0"/>
              </a:rPr>
              <a:t>Presented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Sidhdharth Pandya</a:t>
            </a:r>
          </a:p>
          <a:p>
            <a:pPr marL="152392"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152392" indent="0">
              <a:buNone/>
            </a:pPr>
            <a:r>
              <a:rPr lang="en-US" sz="2000" dirty="0">
                <a:latin typeface="Castellar" panose="020A0402060406010301" pitchFamily="18" charset="77"/>
                <a:cs typeface="Times New Roman" panose="02020603050405020304" pitchFamily="18" charset="0"/>
              </a:rPr>
              <a:t>Advised By: </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Dr. Moayed Daneshyari</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Computer Science Department</a:t>
            </a:r>
          </a:p>
          <a:p>
            <a:pPr marL="152392" indent="0">
              <a:buNone/>
            </a:pPr>
            <a:r>
              <a:rPr lang="en-US" sz="2000" dirty="0">
                <a:solidFill>
                  <a:schemeClr val="bg1"/>
                </a:solidFill>
                <a:latin typeface="Times New Roman" panose="02020603050405020304" pitchFamily="18" charset="0"/>
                <a:cs typeface="Times New Roman" panose="02020603050405020304" pitchFamily="18" charset="0"/>
              </a:rPr>
              <a:t>California State University, East Bay</a:t>
            </a:r>
          </a:p>
        </p:txBody>
      </p:sp>
      <p:sp>
        <p:nvSpPr>
          <p:cNvPr id="5" name="Title 4">
            <a:extLst>
              <a:ext uri="{FF2B5EF4-FFF2-40B4-BE49-F238E27FC236}">
                <a16:creationId xmlns:a16="http://schemas.microsoft.com/office/drawing/2014/main" id="{86D2322D-F306-AFD1-93BC-A367CFED82C5}"/>
              </a:ext>
            </a:extLst>
          </p:cNvPr>
          <p:cNvSpPr>
            <a:spLocks noGrp="1"/>
          </p:cNvSpPr>
          <p:nvPr>
            <p:ph type="title" idx="4294967295"/>
          </p:nvPr>
        </p:nvSpPr>
        <p:spPr>
          <a:xfrm>
            <a:off x="2261391" y="1752600"/>
            <a:ext cx="7669217" cy="206210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Content Based Music Genre Classification  using</a:t>
            </a:r>
            <a:b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br>
            <a:r>
              <a:rPr kumimoji="0" lang="en-US" sz="3200" b="0" i="0" u="none" strike="noStrike" kern="0" cap="none" spc="0" normalizeH="0" baseline="0" noProof="0" dirty="0">
                <a:ln w="0"/>
                <a:solidFill>
                  <a:schemeClr val="accent1"/>
                </a:solidFill>
                <a:effectLst>
                  <a:outerShdw blurRad="38100" dist="25400" dir="5400000" algn="ctr" rotWithShape="0">
                    <a:srgbClr val="6E747A">
                      <a:alpha val="43000"/>
                    </a:srgbClr>
                  </a:outerShdw>
                </a:effectLst>
                <a:uLnTx/>
                <a:uFillTx/>
                <a:latin typeface="Castellar" panose="020F0502020204030204" pitchFamily="34" charset="0"/>
                <a:ea typeface="Arial"/>
                <a:cs typeface="Castellar" panose="020F0502020204030204" pitchFamily="34" charset="0"/>
                <a:sym typeface="Arial"/>
              </a:rPr>
              <a:t>Temporal and Spectral Features</a:t>
            </a:r>
          </a:p>
        </p:txBody>
      </p:sp>
      <p:sp>
        <p:nvSpPr>
          <p:cNvPr id="2" name="Title 1">
            <a:extLst>
              <a:ext uri="{FF2B5EF4-FFF2-40B4-BE49-F238E27FC236}">
                <a16:creationId xmlns:a16="http://schemas.microsoft.com/office/drawing/2014/main" id="{52CF9F03-1195-9E97-4648-0D5ED096392E}"/>
              </a:ext>
            </a:extLst>
          </p:cNvPr>
          <p:cNvSpPr>
            <a:spLocks/>
          </p:cNvSpPr>
          <p:nvPr/>
        </p:nvSpPr>
        <p:spPr>
          <a:xfrm>
            <a:off x="2561000" y="2179233"/>
            <a:ext cx="7070000" cy="14888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b" anchorCtr="0" forceAA="0" compatLnSpc="1">
            <a:prstTxWarp prst="textNoShape">
              <a:avLst/>
            </a:prstTxWarp>
            <a:normAutofit fontScale="52500" lnSpcReduction="20000"/>
          </a:bodyPr>
          <a:lstStyle/>
          <a:p>
            <a:pPr marL="0" marR="0" lvl="0" indent="0" algn="ctr" defTabSz="914400" rtl="0" eaLnBrk="1" fontAlgn="auto" latinLnBrk="0" hangingPunct="1">
              <a:lnSpc>
                <a:spcPct val="100000"/>
              </a:lnSpc>
              <a:spcBef>
                <a:spcPts val="0"/>
              </a:spcBef>
              <a:spcAft>
                <a:spcPts val="0"/>
              </a:spcAft>
              <a:buClr>
                <a:schemeClr val="lt1"/>
              </a:buClr>
              <a:buSzPts val="7200"/>
              <a:buFont typeface="Montserrat ExtraBold"/>
              <a:buNone/>
              <a:tabLst/>
              <a:defRPr/>
            </a:pPr>
            <a:br>
              <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rPr>
            </a:br>
            <a:endParaRPr kumimoji="0" lang="en-US" sz="9600" b="0" i="0" u="none" strike="noStrike" kern="0" cap="none" spc="0" normalizeH="0" baseline="0" noProof="0" dirty="0">
              <a:ln>
                <a:noFill/>
              </a:ln>
              <a:solidFill>
                <a:schemeClr val="lt1"/>
              </a:solidFill>
              <a:effectLst/>
              <a:uLnTx/>
              <a:uFillTx/>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62250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EFD97B1-7829-365C-59AC-418E96C11416}"/>
              </a:ext>
            </a:extLst>
          </p:cNvPr>
          <p:cNvSpPr>
            <a:spLocks noGrp="1"/>
          </p:cNvSpPr>
          <p:nvPr>
            <p:ph type="title"/>
          </p:nvPr>
        </p:nvSpPr>
        <p:spPr>
          <a:xfrm>
            <a:off x="457200" y="289340"/>
            <a:ext cx="7162800" cy="1066800"/>
          </a:xfrm>
        </p:spPr>
        <p:txBody>
          <a:bodyPr/>
          <a:lstStyle/>
          <a:p>
            <a:r>
              <a:rPr lang="en-US" sz="3000" spc="5" dirty="0">
                <a:latin typeface="Castellar" panose="020A0402060406010301" pitchFamily="18" charset="77"/>
              </a:rPr>
              <a:t>Signal </a:t>
            </a:r>
            <a:r>
              <a:rPr lang="en-US" sz="3000" dirty="0">
                <a:latin typeface="Castellar" panose="020A0402060406010301" pitchFamily="18" charset="77"/>
              </a:rPr>
              <a:t>(Audio) </a:t>
            </a:r>
            <a:r>
              <a:rPr lang="en-US" sz="3000" spc="5" dirty="0">
                <a:latin typeface="Castellar" panose="020A0402060406010301" pitchFamily="18" charset="77"/>
              </a:rPr>
              <a:t>Representation </a:t>
            </a:r>
            <a:r>
              <a:rPr lang="en-US" sz="3000" spc="25" dirty="0">
                <a:latin typeface="Castellar" panose="020A0402060406010301" pitchFamily="18" charset="77"/>
              </a:rPr>
              <a:t>In </a:t>
            </a:r>
            <a:r>
              <a:rPr lang="en-US" sz="3000" spc="-11" dirty="0">
                <a:latin typeface="Castellar" panose="020A0402060406010301" pitchFamily="18" charset="77"/>
              </a:rPr>
              <a:t>Time</a:t>
            </a:r>
            <a:r>
              <a:rPr lang="en-US" sz="3000" spc="-280" dirty="0">
                <a:latin typeface="Castellar" panose="020A0402060406010301" pitchFamily="18" charset="77"/>
              </a:rPr>
              <a:t> </a:t>
            </a:r>
            <a:r>
              <a:rPr lang="en-US" sz="3000" dirty="0">
                <a:latin typeface="Castellar" panose="020A0402060406010301" pitchFamily="18" charset="77"/>
              </a:rPr>
              <a:t>Domain:</a:t>
            </a:r>
          </a:p>
        </p:txBody>
      </p:sp>
      <p:sp>
        <p:nvSpPr>
          <p:cNvPr id="10" name="Text Placeholder 2">
            <a:extLst>
              <a:ext uri="{FF2B5EF4-FFF2-40B4-BE49-F238E27FC236}">
                <a16:creationId xmlns:a16="http://schemas.microsoft.com/office/drawing/2014/main" id="{FCCCC368-94D9-9717-033C-0E25D2EA8750}"/>
              </a:ext>
            </a:extLst>
          </p:cNvPr>
          <p:cNvSpPr>
            <a:spLocks noGrp="1"/>
          </p:cNvSpPr>
          <p:nvPr>
            <p:ph type="body" idx="1"/>
          </p:nvPr>
        </p:nvSpPr>
        <p:spPr>
          <a:xfrm>
            <a:off x="457200" y="4717983"/>
            <a:ext cx="11201400" cy="1676400"/>
          </a:xfrm>
        </p:spPr>
        <p:txBody>
          <a:bodyPr/>
          <a:lstStyle/>
          <a:p>
            <a:pPr marL="0" indent="0" algn="just">
              <a:spcBef>
                <a:spcPts val="125"/>
              </a:spcBef>
              <a:buNone/>
            </a:pPr>
            <a:r>
              <a:rPr lang="en-US" sz="2000" spc="15" dirty="0">
                <a:solidFill>
                  <a:srgbClr val="FFFFFF"/>
                </a:solidFill>
                <a:latin typeface="Times New Roman" panose="02020603050405020304" pitchFamily="18" charset="0"/>
                <a:cs typeface="Times New Roman" panose="02020603050405020304" pitchFamily="18" charset="0"/>
              </a:rPr>
              <a:t>When </a:t>
            </a:r>
            <a:r>
              <a:rPr lang="en-US" sz="2000" spc="11" dirty="0">
                <a:solidFill>
                  <a:srgbClr val="FFFFFF"/>
                </a:solidFill>
                <a:latin typeface="Times New Roman" panose="02020603050405020304" pitchFamily="18" charset="0"/>
                <a:cs typeface="Times New Roman" panose="02020603050405020304" pitchFamily="18" charset="0"/>
              </a:rPr>
              <a:t>two </a:t>
            </a:r>
            <a:r>
              <a:rPr lang="en-US" sz="2000" spc="-5" dirty="0">
                <a:solidFill>
                  <a:srgbClr val="FFFFFF"/>
                </a:solidFill>
                <a:latin typeface="Times New Roman" panose="02020603050405020304" pitchFamily="18" charset="0"/>
                <a:cs typeface="Times New Roman" panose="02020603050405020304" pitchFamily="18" charset="0"/>
              </a:rPr>
              <a:t>or more </a:t>
            </a:r>
            <a:r>
              <a:rPr lang="en-US" sz="2000" spc="-11" dirty="0">
                <a:solidFill>
                  <a:srgbClr val="FFFFFF"/>
                </a:solidFill>
                <a:latin typeface="Times New Roman" panose="02020603050405020304" pitchFamily="18" charset="0"/>
                <a:cs typeface="Times New Roman" panose="02020603050405020304" pitchFamily="18" charset="0"/>
              </a:rPr>
              <a:t>signals </a:t>
            </a:r>
            <a:r>
              <a:rPr lang="en-US" sz="2000" spc="-15" dirty="0">
                <a:solidFill>
                  <a:srgbClr val="FFFFFF"/>
                </a:solidFill>
                <a:latin typeface="Times New Roman" panose="02020603050405020304" pitchFamily="18" charset="0"/>
                <a:cs typeface="Times New Roman" panose="02020603050405020304" pitchFamily="18" charset="0"/>
              </a:rPr>
              <a:t>are </a:t>
            </a:r>
            <a:r>
              <a:rPr lang="en-US" sz="2000" spc="-5" dirty="0">
                <a:solidFill>
                  <a:srgbClr val="FFFFFF"/>
                </a:solidFill>
                <a:latin typeface="Times New Roman" panose="02020603050405020304" pitchFamily="18" charset="0"/>
                <a:cs typeface="Times New Roman" panose="02020603050405020304" pitchFamily="18" charset="0"/>
              </a:rPr>
              <a:t>added, the </a:t>
            </a:r>
            <a:r>
              <a:rPr lang="en-US" sz="2000" spc="-11" dirty="0">
                <a:solidFill>
                  <a:srgbClr val="FFFFFF"/>
                </a:solidFill>
                <a:latin typeface="Times New Roman" panose="02020603050405020304" pitchFamily="18" charset="0"/>
                <a:cs typeface="Times New Roman" panose="02020603050405020304" pitchFamily="18" charset="0"/>
              </a:rPr>
              <a:t>resultant signal </a:t>
            </a:r>
            <a:r>
              <a:rPr lang="en-US" sz="2000" dirty="0">
                <a:solidFill>
                  <a:srgbClr val="FFFFFF"/>
                </a:solidFill>
                <a:latin typeface="Times New Roman" panose="02020603050405020304" pitchFamily="18" charset="0"/>
                <a:cs typeface="Times New Roman" panose="02020603050405020304" pitchFamily="18" charset="0"/>
              </a:rPr>
              <a:t>is </a:t>
            </a:r>
            <a:r>
              <a:rPr lang="en-US" sz="2000" spc="5" dirty="0">
                <a:solidFill>
                  <a:srgbClr val="FFFFFF"/>
                </a:solidFill>
                <a:latin typeface="Times New Roman" panose="02020603050405020304" pitchFamily="18" charset="0"/>
                <a:cs typeface="Times New Roman" panose="02020603050405020304" pitchFamily="18" charset="0"/>
              </a:rPr>
              <a:t>very </a:t>
            </a:r>
            <a:r>
              <a:rPr lang="en-US" sz="2000" spc="-5" dirty="0">
                <a:solidFill>
                  <a:srgbClr val="FFFFFF"/>
                </a:solidFill>
                <a:latin typeface="Times New Roman" panose="02020603050405020304" pitchFamily="18" charset="0"/>
                <a:cs typeface="Times New Roman" panose="02020603050405020304" pitchFamily="18" charset="0"/>
              </a:rPr>
              <a:t>tangled,</a:t>
            </a:r>
            <a:r>
              <a:rPr lang="en-US" sz="2000" spc="-20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 </a:t>
            </a:r>
            <a:r>
              <a:rPr lang="en-US" sz="2000" dirty="0">
                <a:solidFill>
                  <a:srgbClr val="FFFFFF"/>
                </a:solidFill>
                <a:latin typeface="Times New Roman" panose="02020603050405020304" pitchFamily="18" charset="0"/>
                <a:cs typeface="Times New Roman" panose="02020603050405020304" pitchFamily="18" charset="0"/>
              </a:rPr>
              <a:t>it is </a:t>
            </a:r>
            <a:r>
              <a:rPr lang="en-US" sz="2000" spc="-15" dirty="0">
                <a:solidFill>
                  <a:srgbClr val="FFFFFF"/>
                </a:solidFill>
                <a:latin typeface="Times New Roman" panose="02020603050405020304" pitchFamily="18" charset="0"/>
                <a:cs typeface="Times New Roman" panose="02020603050405020304" pitchFamily="18" charset="0"/>
              </a:rPr>
              <a:t>hard </a:t>
            </a:r>
            <a:r>
              <a:rPr lang="en-US" sz="2000" spc="-5" dirty="0">
                <a:solidFill>
                  <a:srgbClr val="FFFFFF"/>
                </a:solidFill>
                <a:latin typeface="Times New Roman" panose="02020603050405020304" pitchFamily="18" charset="0"/>
                <a:cs typeface="Times New Roman" panose="02020603050405020304" pitchFamily="18" charset="0"/>
              </a:rPr>
              <a:t>to </a:t>
            </a:r>
            <a:r>
              <a:rPr lang="en-US" sz="2000" dirty="0">
                <a:solidFill>
                  <a:srgbClr val="FFFFFF"/>
                </a:solidFill>
                <a:latin typeface="Times New Roman" panose="02020603050405020304" pitchFamily="18" charset="0"/>
                <a:cs typeface="Times New Roman" panose="02020603050405020304" pitchFamily="18" charset="0"/>
              </a:rPr>
              <a:t>decompose it in time </a:t>
            </a:r>
            <a:r>
              <a:rPr lang="en-US" sz="2000" spc="-11" dirty="0">
                <a:solidFill>
                  <a:srgbClr val="FFFFFF"/>
                </a:solidFill>
                <a:latin typeface="Times New Roman" panose="02020603050405020304" pitchFamily="18" charset="0"/>
                <a:cs typeface="Times New Roman" panose="02020603050405020304" pitchFamily="18" charset="0"/>
              </a:rPr>
              <a:t>domain.</a:t>
            </a:r>
            <a:endParaRPr lang="en-US" sz="2000" dirty="0">
              <a:latin typeface="Times New Roman" panose="02020603050405020304" pitchFamily="18" charset="0"/>
              <a:cs typeface="Times New Roman" panose="02020603050405020304" pitchFamily="18" charset="0"/>
            </a:endParaRPr>
          </a:p>
          <a:p>
            <a:pPr marL="186258" indent="0" algn="just">
              <a:spcBef>
                <a:spcPts val="15"/>
              </a:spcBef>
              <a:buNone/>
            </a:pPr>
            <a:endParaRPr lang="en-US" sz="2000" dirty="0">
              <a:latin typeface="Times New Roman" panose="02020603050405020304" pitchFamily="18" charset="0"/>
              <a:cs typeface="Times New Roman" panose="02020603050405020304" pitchFamily="18" charset="0"/>
            </a:endParaRPr>
          </a:p>
          <a:p>
            <a:pPr marL="0" indent="0" algn="just">
              <a:spcBef>
                <a:spcPts val="5"/>
              </a:spcBef>
              <a:buNone/>
            </a:pPr>
            <a:r>
              <a:rPr lang="en-US" sz="2000" spc="5" dirty="0">
                <a:solidFill>
                  <a:srgbClr val="FFFFFF"/>
                </a:solidFill>
                <a:latin typeface="Times New Roman" panose="02020603050405020304" pitchFamily="18" charset="0"/>
                <a:cs typeface="Times New Roman" panose="02020603050405020304" pitchFamily="18" charset="0"/>
              </a:rPr>
              <a:t>But </a:t>
            </a:r>
            <a:r>
              <a:rPr lang="en-US" sz="2000" spc="-5" dirty="0">
                <a:solidFill>
                  <a:srgbClr val="FFFFFF"/>
                </a:solidFill>
                <a:latin typeface="Times New Roman" panose="02020603050405020304" pitchFamily="18" charset="0"/>
                <a:cs typeface="Times New Roman" panose="02020603050405020304" pitchFamily="18" charset="0"/>
              </a:rPr>
              <a:t>hopefully, </a:t>
            </a:r>
            <a:r>
              <a:rPr lang="en-US" sz="2000" spc="25" dirty="0">
                <a:solidFill>
                  <a:srgbClr val="FFFFFF"/>
                </a:solidFill>
                <a:latin typeface="Times New Roman" panose="02020603050405020304" pitchFamily="18" charset="0"/>
                <a:cs typeface="Times New Roman" panose="02020603050405020304" pitchFamily="18" charset="0"/>
              </a:rPr>
              <a:t>we </a:t>
            </a:r>
            <a:r>
              <a:rPr lang="en-US" sz="2000" spc="5" dirty="0">
                <a:solidFill>
                  <a:srgbClr val="FFFFFF"/>
                </a:solidFill>
                <a:latin typeface="Times New Roman" panose="02020603050405020304" pitchFamily="18" charset="0"/>
                <a:cs typeface="Times New Roman" panose="02020603050405020304" pitchFamily="18" charset="0"/>
              </a:rPr>
              <a:t>can </a:t>
            </a:r>
            <a:r>
              <a:rPr lang="en-US" sz="2000" spc="-11" dirty="0">
                <a:solidFill>
                  <a:srgbClr val="FFFFFF"/>
                </a:solidFill>
                <a:latin typeface="Times New Roman" panose="02020603050405020304" pitchFamily="18" charset="0"/>
                <a:cs typeface="Times New Roman" panose="02020603050405020304" pitchFamily="18" charset="0"/>
              </a:rPr>
              <a:t>approximate </a:t>
            </a: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5" dirty="0">
                <a:solidFill>
                  <a:srgbClr val="FFFFFF"/>
                </a:solidFill>
                <a:latin typeface="Times New Roman" panose="02020603050405020304" pitchFamily="18" charset="0"/>
                <a:cs typeface="Times New Roman" panose="02020603050405020304" pitchFamily="18" charset="0"/>
              </a:rPr>
              <a:t>complex </a:t>
            </a:r>
            <a:r>
              <a:rPr lang="en-US" sz="2000" spc="-11" dirty="0">
                <a:solidFill>
                  <a:srgbClr val="FFFFFF"/>
                </a:solidFill>
                <a:latin typeface="Times New Roman" panose="02020603050405020304" pitchFamily="18" charset="0"/>
                <a:cs typeface="Times New Roman" panose="02020603050405020304" pitchFamily="18" charset="0"/>
              </a:rPr>
              <a:t>signal </a:t>
            </a:r>
            <a:r>
              <a:rPr lang="en-US" sz="2000" dirty="0">
                <a:solidFill>
                  <a:srgbClr val="FFFFFF"/>
                </a:solidFill>
                <a:latin typeface="Times New Roman" panose="02020603050405020304" pitchFamily="18" charset="0"/>
                <a:cs typeface="Times New Roman" panose="02020603050405020304" pitchFamily="18" charset="0"/>
              </a:rPr>
              <a:t>by decomposing it in </a:t>
            </a: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5" dirty="0">
                <a:solidFill>
                  <a:srgbClr val="FFFFFF"/>
                </a:solidFill>
                <a:latin typeface="Times New Roman" panose="02020603050405020304" pitchFamily="18" charset="0"/>
                <a:cs typeface="Times New Roman" panose="02020603050405020304" pitchFamily="18" charset="0"/>
              </a:rPr>
              <a:t>frequency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domain.</a:t>
            </a: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6DDE1DAC-761D-7D2E-AB11-7C6D4E0C52C6}"/>
              </a:ext>
            </a:extLst>
          </p:cNvPr>
          <p:cNvPicPr>
            <a:picLocks noChangeAspect="1"/>
          </p:cNvPicPr>
          <p:nvPr/>
        </p:nvPicPr>
        <p:blipFill>
          <a:blip r:embed="rId2"/>
          <a:stretch>
            <a:fillRect/>
          </a:stretch>
        </p:blipFill>
        <p:spPr>
          <a:xfrm>
            <a:off x="457200" y="957714"/>
            <a:ext cx="10439400" cy="3614286"/>
          </a:xfrm>
          <a:prstGeom prst="rect">
            <a:avLst/>
          </a:prstGeom>
        </p:spPr>
      </p:pic>
      <p:sp>
        <p:nvSpPr>
          <p:cNvPr id="19" name="TextBox 18">
            <a:extLst>
              <a:ext uri="{FF2B5EF4-FFF2-40B4-BE49-F238E27FC236}">
                <a16:creationId xmlns:a16="http://schemas.microsoft.com/office/drawing/2014/main" id="{9DD55089-289F-C47B-9272-2B0203D0F67A}"/>
              </a:ext>
            </a:extLst>
          </p:cNvPr>
          <p:cNvSpPr txBox="1"/>
          <p:nvPr/>
        </p:nvSpPr>
        <p:spPr>
          <a:xfrm>
            <a:off x="6743700" y="1143000"/>
            <a:ext cx="1752600" cy="633443"/>
          </a:xfrm>
          <a:prstGeom prst="rect">
            <a:avLst/>
          </a:prstGeom>
          <a:noFill/>
        </p:spPr>
        <p:txBody>
          <a:bodyPr wrap="square">
            <a:spAutoFit/>
          </a:bodyPr>
          <a:lstStyle/>
          <a:p>
            <a:pPr marL="12700" marR="5080" indent="133347" algn="just">
              <a:lnSpc>
                <a:spcPts val="1431"/>
              </a:lnSpc>
              <a:spcBef>
                <a:spcPts val="155"/>
              </a:spcBef>
            </a:pPr>
            <a:r>
              <a:rPr lang="en-US" sz="1400" spc="-11">
                <a:solidFill>
                  <a:srgbClr val="0D558A"/>
                </a:solidFill>
                <a:latin typeface="Times New Roman" panose="02020603050405020304" pitchFamily="18" charset="0"/>
                <a:cs typeface="Times New Roman" panose="02020603050405020304" pitchFamily="18" charset="0"/>
              </a:rPr>
              <a:t>NOTE: </a:t>
            </a:r>
            <a:r>
              <a:rPr lang="en-US" sz="1400" spc="-20">
                <a:solidFill>
                  <a:srgbClr val="0D558A"/>
                </a:solidFill>
                <a:latin typeface="Times New Roman" panose="02020603050405020304" pitchFamily="18" charset="0"/>
                <a:cs typeface="Times New Roman" panose="02020603050405020304" pitchFamily="18" charset="0"/>
              </a:rPr>
              <a:t>In </a:t>
            </a:r>
            <a:r>
              <a:rPr lang="en-US" sz="1400" spc="-11">
                <a:solidFill>
                  <a:srgbClr val="0D558A"/>
                </a:solidFill>
                <a:latin typeface="Times New Roman" panose="02020603050405020304" pitchFamily="18" charset="0"/>
                <a:cs typeface="Times New Roman" panose="02020603050405020304" pitchFamily="18" charset="0"/>
              </a:rPr>
              <a:t>this </a:t>
            </a:r>
            <a:r>
              <a:rPr lang="en-US" sz="1400" spc="-5">
                <a:solidFill>
                  <a:srgbClr val="0D558A"/>
                </a:solidFill>
                <a:latin typeface="Times New Roman" panose="02020603050405020304" pitchFamily="18" charset="0"/>
                <a:cs typeface="Times New Roman" panose="02020603050405020304" pitchFamily="18" charset="0"/>
              </a:rPr>
              <a:t>figure,  </a:t>
            </a:r>
            <a:r>
              <a:rPr lang="en-US" sz="1400" spc="11">
                <a:solidFill>
                  <a:srgbClr val="0D558A"/>
                </a:solidFill>
                <a:latin typeface="Times New Roman" panose="02020603050405020304" pitchFamily="18" charset="0"/>
                <a:cs typeface="Times New Roman" panose="02020603050405020304" pitchFamily="18" charset="0"/>
              </a:rPr>
              <a:t>sample </a:t>
            </a:r>
            <a:r>
              <a:rPr lang="en-US" sz="1400" spc="-15">
                <a:solidFill>
                  <a:srgbClr val="0D558A"/>
                </a:solidFill>
                <a:latin typeface="Times New Roman" panose="02020603050405020304" pitchFamily="18" charset="0"/>
                <a:cs typeface="Times New Roman" panose="02020603050405020304" pitchFamily="18" charset="0"/>
              </a:rPr>
              <a:t>rate </a:t>
            </a:r>
            <a:r>
              <a:rPr lang="en-US" sz="1400">
                <a:solidFill>
                  <a:srgbClr val="0D558A"/>
                </a:solidFill>
                <a:latin typeface="Times New Roman" panose="02020603050405020304" pitchFamily="18" charset="0"/>
                <a:cs typeface="Times New Roman" panose="02020603050405020304" pitchFamily="18" charset="0"/>
              </a:rPr>
              <a:t>is 2000</a:t>
            </a:r>
            <a:r>
              <a:rPr lang="en-US" sz="1400" spc="-165">
                <a:solidFill>
                  <a:srgbClr val="0D558A"/>
                </a:solidFill>
                <a:latin typeface="Times New Roman" panose="02020603050405020304" pitchFamily="18" charset="0"/>
                <a:cs typeface="Times New Roman" panose="02020603050405020304" pitchFamily="18" charset="0"/>
              </a:rPr>
              <a:t> </a:t>
            </a:r>
            <a:r>
              <a:rPr lang="en-US" sz="1400" spc="-11">
                <a:solidFill>
                  <a:srgbClr val="0D558A"/>
                </a:solidFill>
                <a:latin typeface="Times New Roman" panose="02020603050405020304" pitchFamily="18" charset="0"/>
                <a:cs typeface="Times New Roman" panose="02020603050405020304" pitchFamily="18" charset="0"/>
              </a:rPr>
              <a:t>Hz.</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85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C4A29D-1E4C-C567-6477-1A94668D1278}"/>
              </a:ext>
            </a:extLst>
          </p:cNvPr>
          <p:cNvSpPr>
            <a:spLocks noGrp="1"/>
          </p:cNvSpPr>
          <p:nvPr>
            <p:ph type="title"/>
          </p:nvPr>
        </p:nvSpPr>
        <p:spPr>
          <a:xfrm>
            <a:off x="459612" y="301625"/>
            <a:ext cx="10744200" cy="914400"/>
          </a:xfrm>
        </p:spPr>
        <p:txBody>
          <a:bodyPr/>
          <a:lstStyle/>
          <a:p>
            <a:r>
              <a:rPr lang="en-US" sz="3000" dirty="0">
                <a:latin typeface="Castellar" panose="020A0402060406010301" pitchFamily="18" charset="77"/>
              </a:rPr>
              <a:t>Audio Representation In </a:t>
            </a:r>
            <a:r>
              <a:rPr lang="en-US" sz="3000" spc="-25" dirty="0">
                <a:latin typeface="Castellar" panose="020A0402060406010301" pitchFamily="18" charset="77"/>
              </a:rPr>
              <a:t>Frequency</a:t>
            </a:r>
            <a:r>
              <a:rPr lang="en-US" sz="3000" spc="265" dirty="0">
                <a:latin typeface="Castellar" panose="020A0402060406010301" pitchFamily="18" charset="77"/>
              </a:rPr>
              <a:t> </a:t>
            </a:r>
            <a:r>
              <a:rPr lang="en-US" sz="3000" spc="-11" dirty="0">
                <a:latin typeface="Castellar" panose="020A0402060406010301" pitchFamily="18" charset="77"/>
              </a:rPr>
              <a:t>Domain:</a:t>
            </a:r>
            <a:endParaRPr lang="en-US" sz="3000" dirty="0">
              <a:latin typeface="Castellar" panose="020A0402060406010301" pitchFamily="18" charset="77"/>
            </a:endParaRPr>
          </a:p>
        </p:txBody>
      </p:sp>
      <p:sp>
        <p:nvSpPr>
          <p:cNvPr id="10" name="Text Placeholder 2">
            <a:extLst>
              <a:ext uri="{FF2B5EF4-FFF2-40B4-BE49-F238E27FC236}">
                <a16:creationId xmlns:a16="http://schemas.microsoft.com/office/drawing/2014/main" id="{AF4F45EC-3B90-C943-C8D1-3C56A011B5B8}"/>
              </a:ext>
            </a:extLst>
          </p:cNvPr>
          <p:cNvSpPr>
            <a:spLocks noGrp="1"/>
          </p:cNvSpPr>
          <p:nvPr>
            <p:ph type="body" idx="1"/>
          </p:nvPr>
        </p:nvSpPr>
        <p:spPr>
          <a:xfrm>
            <a:off x="319361" y="4717985"/>
            <a:ext cx="10820400" cy="1670676"/>
          </a:xfrm>
        </p:spPr>
        <p:txBody>
          <a:bodyPr/>
          <a:lstStyle/>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Using</a:t>
            </a:r>
            <a:r>
              <a:rPr kumimoji="0" lang="en-US" sz="2000" b="0" i="0" u="none" strike="noStrike" kern="0" cap="none" spc="-3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a:t>
            </a:r>
            <a:r>
              <a:rPr kumimoji="0" lang="en-US" sz="2000" b="0" i="0" u="none" strike="noStrike" kern="0" cap="none" spc="-204"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can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2000" b="0" i="0" u="none" strike="noStrike" kern="0" cap="none" spc="-289"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its</a:t>
            </a:r>
            <a:r>
              <a:rPr kumimoji="0" lang="en-US" sz="2000" b="0" i="0" u="none" strike="noStrike" kern="0" cap="none" spc="-25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representation.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Decomposition</a:t>
            </a:r>
            <a:r>
              <a:rPr kumimoji="0" lang="en-US" sz="2000" b="0" i="0" u="none" strike="noStrike" kern="0" cap="none" spc="-3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very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easy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compared</a:t>
            </a:r>
            <a:r>
              <a:rPr kumimoji="0" lang="en-US" sz="2000" b="0" i="0" u="none" strike="noStrike" kern="0" cap="none" spc="-3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to</a:t>
            </a:r>
            <a:r>
              <a:rPr kumimoji="0" lang="en-US" sz="2000" b="0" i="0" u="none" strike="noStrike" kern="0" cap="none" spc="-19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time</a:t>
            </a:r>
            <a:r>
              <a:rPr kumimoji="0" lang="en-US" sz="2000" b="0" i="0" u="none" strike="noStrike" kern="0" cap="none" spc="-2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r>
              <a:rPr kumimoji="0" lang="en-US" sz="2000" b="0" i="0" u="none" strike="noStrike" kern="0" cap="none" spc="5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NumPy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provides</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FFT</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implementation</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which</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is</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optimized.</a:t>
            </a:r>
          </a:p>
          <a:p>
            <a:pPr marL="12700" marR="0" lvl="0" indent="0" algn="just" defTabSz="914400" rtl="0" eaLnBrk="1" fontAlgn="auto" latinLnBrk="0" hangingPunct="1">
              <a:lnSpc>
                <a:spcPct val="100000"/>
              </a:lnSpc>
              <a:spcBef>
                <a:spcPts val="125"/>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12700" marR="5080" lvl="0" indent="0" algn="just" defTabSz="914400" rtl="0" eaLnBrk="1" fontAlgn="auto" latinLnBrk="0" hangingPunct="1">
              <a:lnSpc>
                <a:spcPts val="1651"/>
              </a:lnSpc>
              <a:spcBef>
                <a:spcPts val="0"/>
              </a:spcBef>
              <a:spcAft>
                <a:spcPts val="0"/>
              </a:spcAft>
              <a:buClr>
                <a:srgbClr val="000000"/>
              </a:buClr>
              <a:buSzTx/>
              <a:buFont typeface="Arial"/>
              <a:buNone/>
              <a:tabLst/>
              <a:defRPr/>
            </a:pPr>
            <a:r>
              <a:rPr kumimoji="0" lang="en-US" sz="2000" b="0" i="0" u="none" strike="noStrike" kern="0" cap="none" spc="-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19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Fourier</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Transform,</a:t>
            </a:r>
            <a:r>
              <a:rPr kumimoji="0" lang="en-US" sz="2000" b="0" i="0" u="none" strike="noStrike" kern="0" cap="none" spc="-2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0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we</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get</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2000" b="0" i="0" u="none" strike="noStrike" kern="0" cap="none" spc="-27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our</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complex</a:t>
            </a:r>
            <a:r>
              <a:rPr kumimoji="0" lang="en-US" sz="2000" b="0" i="0" u="none" strike="noStrike" kern="0" cap="none" spc="-2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signal</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with</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different</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frequencies.</a:t>
            </a:r>
            <a:r>
              <a:rPr kumimoji="0" lang="en-US" sz="2000" b="0" i="0" u="none" strike="noStrike" kern="0" cap="none" spc="-2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And</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quantification</a:t>
            </a:r>
            <a:r>
              <a:rPr kumimoji="0" lang="en-US" sz="2000" b="0" i="0" u="none" strike="noStrike" kern="0" cap="none" spc="-26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1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of</a:t>
            </a:r>
            <a:r>
              <a:rPr kumimoji="0" lang="en-US" sz="2000" b="0" i="0" u="none" strike="noStrike" kern="0" cap="none" spc="-26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this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similarity</a:t>
            </a:r>
            <a:r>
              <a:rPr kumimoji="0" lang="en-US" sz="2000" b="0" i="0" u="none" strike="noStrike" kern="0" cap="none" spc="-28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gives</a:t>
            </a:r>
            <a:r>
              <a:rPr kumimoji="0" lang="en-US" sz="2000" b="0" i="0" u="none" strike="noStrike" kern="0" cap="none" spc="-331"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amplitude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in</a:t>
            </a:r>
            <a:r>
              <a:rPr kumimoji="0" lang="en-US" sz="2000" b="0" i="0" u="none" strike="noStrike" kern="0" cap="none" spc="-27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4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the</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frequency</a:t>
            </a:r>
            <a:r>
              <a:rPr kumimoji="0" lang="en-US" sz="2000" b="0" i="0" u="none" strike="noStrike" kern="0" cap="none" spc="-28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000" b="0" i="0" u="none" strike="noStrike" kern="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domain.</a:t>
            </a:r>
            <a:endParaRPr lang="en-US" sz="2000" dirty="0">
              <a:latin typeface="Times New Roman" panose="02020603050405020304" pitchFamily="18" charset="0"/>
              <a:cs typeface="Times New Roman" panose="02020603050405020304" pitchFamily="18" charset="0"/>
            </a:endParaRPr>
          </a:p>
        </p:txBody>
      </p:sp>
      <p:grpSp>
        <p:nvGrpSpPr>
          <p:cNvPr id="4" name="object 7">
            <a:extLst>
              <a:ext uri="{FF2B5EF4-FFF2-40B4-BE49-F238E27FC236}">
                <a16:creationId xmlns:a16="http://schemas.microsoft.com/office/drawing/2014/main" id="{31B93294-DF4F-CFBE-455C-38B34AC9A0B2}"/>
              </a:ext>
            </a:extLst>
          </p:cNvPr>
          <p:cNvGrpSpPr/>
          <p:nvPr/>
        </p:nvGrpSpPr>
        <p:grpSpPr>
          <a:xfrm>
            <a:off x="0" y="1206370"/>
            <a:ext cx="6364605" cy="1840231"/>
            <a:chOff x="0" y="904875"/>
            <a:chExt cx="6364605" cy="1840230"/>
          </a:xfrm>
        </p:grpSpPr>
        <p:sp>
          <p:nvSpPr>
            <p:cNvPr id="5" name="object 8">
              <a:extLst>
                <a:ext uri="{FF2B5EF4-FFF2-40B4-BE49-F238E27FC236}">
                  <a16:creationId xmlns:a16="http://schemas.microsoft.com/office/drawing/2014/main" id="{A143BBF6-6D39-CA49-72A7-15ACE8BE6AE5}"/>
                </a:ext>
              </a:extLst>
            </p:cNvPr>
            <p:cNvSpPr/>
            <p:nvPr/>
          </p:nvSpPr>
          <p:spPr>
            <a:xfrm>
              <a:off x="0" y="904875"/>
              <a:ext cx="5305424" cy="1839976"/>
            </a:xfrm>
            <a:prstGeom prst="rect">
              <a:avLst/>
            </a:prstGeom>
            <a:blipFill>
              <a:blip r:embed="rId2" cstate="print"/>
              <a:stretch>
                <a:fillRect/>
              </a:stretch>
            </a:blipFill>
          </p:spPr>
          <p:txBody>
            <a:bodyPr wrap="square" lIns="0" tIns="0" rIns="0" bIns="0" rtlCol="0"/>
            <a:lstStyle/>
            <a:p>
              <a:endParaRPr/>
            </a:p>
          </p:txBody>
        </p:sp>
        <p:sp>
          <p:nvSpPr>
            <p:cNvPr id="6" name="object 9">
              <a:extLst>
                <a:ext uri="{FF2B5EF4-FFF2-40B4-BE49-F238E27FC236}">
                  <a16:creationId xmlns:a16="http://schemas.microsoft.com/office/drawing/2014/main" id="{9EAA186F-56CC-BD6C-7850-91D34004A5FF}"/>
                </a:ext>
              </a:extLst>
            </p:cNvPr>
            <p:cNvSpPr/>
            <p:nvPr/>
          </p:nvSpPr>
          <p:spPr>
            <a:xfrm>
              <a:off x="5119750" y="1424051"/>
              <a:ext cx="1238250" cy="638175"/>
            </a:xfrm>
            <a:custGeom>
              <a:avLst/>
              <a:gdLst/>
              <a:ahLst/>
              <a:cxnLst/>
              <a:rect l="l" t="t" r="r" b="b"/>
              <a:pathLst>
                <a:path w="1238250" h="638175">
                  <a:moveTo>
                    <a:pt x="919099" y="0"/>
                  </a:moveTo>
                  <a:lnTo>
                    <a:pt x="919099" y="159512"/>
                  </a:lnTo>
                  <a:lnTo>
                    <a:pt x="0" y="159512"/>
                  </a:lnTo>
                  <a:lnTo>
                    <a:pt x="0" y="478536"/>
                  </a:lnTo>
                  <a:lnTo>
                    <a:pt x="919099" y="478536"/>
                  </a:lnTo>
                  <a:lnTo>
                    <a:pt x="919099" y="638175"/>
                  </a:lnTo>
                  <a:lnTo>
                    <a:pt x="1238250" y="319024"/>
                  </a:lnTo>
                  <a:lnTo>
                    <a:pt x="919099" y="0"/>
                  </a:lnTo>
                  <a:close/>
                </a:path>
              </a:pathLst>
            </a:custGeom>
            <a:solidFill>
              <a:srgbClr val="0D558A"/>
            </a:solidFill>
          </p:spPr>
          <p:txBody>
            <a:bodyPr wrap="square" lIns="0" tIns="0" rIns="0" bIns="0" rtlCol="0"/>
            <a:lstStyle/>
            <a:p>
              <a:endParaRPr/>
            </a:p>
          </p:txBody>
        </p:sp>
        <p:sp>
          <p:nvSpPr>
            <p:cNvPr id="7" name="object 10">
              <a:extLst>
                <a:ext uri="{FF2B5EF4-FFF2-40B4-BE49-F238E27FC236}">
                  <a16:creationId xmlns:a16="http://schemas.microsoft.com/office/drawing/2014/main" id="{12599B46-9F0D-1338-8D77-7031A698B5BE}"/>
                </a:ext>
              </a:extLst>
            </p:cNvPr>
            <p:cNvSpPr/>
            <p:nvPr/>
          </p:nvSpPr>
          <p:spPr>
            <a:xfrm>
              <a:off x="5119750" y="1424051"/>
              <a:ext cx="1238250" cy="638175"/>
            </a:xfrm>
            <a:custGeom>
              <a:avLst/>
              <a:gdLst/>
              <a:ahLst/>
              <a:cxnLst/>
              <a:rect l="l" t="t" r="r" b="b"/>
              <a:pathLst>
                <a:path w="1238250" h="638175">
                  <a:moveTo>
                    <a:pt x="0" y="159512"/>
                  </a:moveTo>
                  <a:lnTo>
                    <a:pt x="919099" y="159512"/>
                  </a:lnTo>
                  <a:lnTo>
                    <a:pt x="919099" y="0"/>
                  </a:lnTo>
                  <a:lnTo>
                    <a:pt x="1238250" y="319024"/>
                  </a:lnTo>
                  <a:lnTo>
                    <a:pt x="919099" y="638175"/>
                  </a:lnTo>
                  <a:lnTo>
                    <a:pt x="919099" y="478536"/>
                  </a:lnTo>
                  <a:lnTo>
                    <a:pt x="0" y="478536"/>
                  </a:lnTo>
                  <a:lnTo>
                    <a:pt x="0" y="159512"/>
                  </a:lnTo>
                  <a:close/>
                </a:path>
              </a:pathLst>
            </a:custGeom>
            <a:ln w="12700">
              <a:solidFill>
                <a:srgbClr val="6A1A68"/>
              </a:solidFill>
            </a:ln>
          </p:spPr>
          <p:txBody>
            <a:bodyPr wrap="square" lIns="0" tIns="0" rIns="0" bIns="0" rtlCol="0"/>
            <a:lstStyle/>
            <a:p>
              <a:endParaRPr/>
            </a:p>
          </p:txBody>
        </p:sp>
      </p:grpSp>
      <p:grpSp>
        <p:nvGrpSpPr>
          <p:cNvPr id="9" name="object 3">
            <a:extLst>
              <a:ext uri="{FF2B5EF4-FFF2-40B4-BE49-F238E27FC236}">
                <a16:creationId xmlns:a16="http://schemas.microsoft.com/office/drawing/2014/main" id="{FEEDFBE7-DEC9-1234-9445-CCA0FFA8F253}"/>
              </a:ext>
            </a:extLst>
          </p:cNvPr>
          <p:cNvGrpSpPr/>
          <p:nvPr/>
        </p:nvGrpSpPr>
        <p:grpSpPr>
          <a:xfrm>
            <a:off x="6589781" y="998603"/>
            <a:ext cx="5413375" cy="3232151"/>
            <a:chOff x="6589776" y="998600"/>
            <a:chExt cx="5413375" cy="3232150"/>
          </a:xfrm>
        </p:grpSpPr>
        <p:sp>
          <p:nvSpPr>
            <p:cNvPr id="11" name="object 4">
              <a:extLst>
                <a:ext uri="{FF2B5EF4-FFF2-40B4-BE49-F238E27FC236}">
                  <a16:creationId xmlns:a16="http://schemas.microsoft.com/office/drawing/2014/main" id="{8FF9BFD9-68EC-DC9D-3C1B-5AD8C5C93165}"/>
                </a:ext>
              </a:extLst>
            </p:cNvPr>
            <p:cNvSpPr/>
            <p:nvPr/>
          </p:nvSpPr>
          <p:spPr>
            <a:xfrm>
              <a:off x="6596126" y="1004950"/>
              <a:ext cx="5400675" cy="3219450"/>
            </a:xfrm>
            <a:custGeom>
              <a:avLst/>
              <a:gdLst/>
              <a:ahLst/>
              <a:cxnLst/>
              <a:rect l="l" t="t" r="r" b="b"/>
              <a:pathLst>
                <a:path w="5400675" h="3219450">
                  <a:moveTo>
                    <a:pt x="5400675" y="0"/>
                  </a:moveTo>
                  <a:lnTo>
                    <a:pt x="0" y="0"/>
                  </a:lnTo>
                  <a:lnTo>
                    <a:pt x="0" y="3219450"/>
                  </a:lnTo>
                  <a:lnTo>
                    <a:pt x="5400675" y="3219450"/>
                  </a:lnTo>
                  <a:lnTo>
                    <a:pt x="5400675" y="0"/>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BAAC92CD-CCC1-F308-99F1-9E0CB633B0B2}"/>
                </a:ext>
              </a:extLst>
            </p:cNvPr>
            <p:cNvSpPr/>
            <p:nvPr/>
          </p:nvSpPr>
          <p:spPr>
            <a:xfrm>
              <a:off x="6596126" y="1004950"/>
              <a:ext cx="5400675" cy="3219450"/>
            </a:xfrm>
            <a:custGeom>
              <a:avLst/>
              <a:gdLst/>
              <a:ahLst/>
              <a:cxnLst/>
              <a:rect l="l" t="t" r="r" b="b"/>
              <a:pathLst>
                <a:path w="5400675" h="3219450">
                  <a:moveTo>
                    <a:pt x="0" y="3219450"/>
                  </a:moveTo>
                  <a:lnTo>
                    <a:pt x="5400675" y="3219450"/>
                  </a:lnTo>
                  <a:lnTo>
                    <a:pt x="5400675" y="0"/>
                  </a:lnTo>
                  <a:lnTo>
                    <a:pt x="0" y="0"/>
                  </a:lnTo>
                  <a:lnTo>
                    <a:pt x="0" y="3219450"/>
                  </a:lnTo>
                  <a:close/>
                </a:path>
              </a:pathLst>
            </a:custGeom>
            <a:ln w="12700">
              <a:solidFill>
                <a:srgbClr val="6A1A68"/>
              </a:solidFill>
            </a:ln>
          </p:spPr>
          <p:txBody>
            <a:bodyPr wrap="square" lIns="0" tIns="0" rIns="0" bIns="0" rtlCol="0"/>
            <a:lstStyle/>
            <a:p>
              <a:endParaRPr/>
            </a:p>
          </p:txBody>
        </p:sp>
        <p:sp>
          <p:nvSpPr>
            <p:cNvPr id="13" name="object 6">
              <a:extLst>
                <a:ext uri="{FF2B5EF4-FFF2-40B4-BE49-F238E27FC236}">
                  <a16:creationId xmlns:a16="http://schemas.microsoft.com/office/drawing/2014/main" id="{F0CA0319-5DFE-FA3A-3C55-78929C5DBB2C}"/>
                </a:ext>
              </a:extLst>
            </p:cNvPr>
            <p:cNvSpPr/>
            <p:nvPr/>
          </p:nvSpPr>
          <p:spPr>
            <a:xfrm>
              <a:off x="6610350" y="1028699"/>
              <a:ext cx="5267325" cy="3162300"/>
            </a:xfrm>
            <a:prstGeom prst="rect">
              <a:avLst/>
            </a:prstGeom>
            <a:blipFill>
              <a:blip r:embed="rId3" cstate="print"/>
              <a:stretch>
                <a:fillRect/>
              </a:stretch>
            </a:blipFill>
          </p:spPr>
          <p:txBody>
            <a:bodyPr wrap="square" lIns="0" tIns="0" rIns="0" bIns="0" rtlCol="0"/>
            <a:lstStyle/>
            <a:p>
              <a:endParaRPr/>
            </a:p>
          </p:txBody>
        </p:sp>
      </p:grpSp>
      <p:sp>
        <p:nvSpPr>
          <p:cNvPr id="14" name="object 13">
            <a:extLst>
              <a:ext uri="{FF2B5EF4-FFF2-40B4-BE49-F238E27FC236}">
                <a16:creationId xmlns:a16="http://schemas.microsoft.com/office/drawing/2014/main" id="{7D277B55-6731-E99F-A00B-D6B529345B1C}"/>
              </a:ext>
            </a:extLst>
          </p:cNvPr>
          <p:cNvSpPr/>
          <p:nvPr/>
        </p:nvSpPr>
        <p:spPr>
          <a:xfrm>
            <a:off x="459612" y="3617244"/>
            <a:ext cx="2771775" cy="295275"/>
          </a:xfrm>
          <a:prstGeom prst="rect">
            <a:avLst/>
          </a:prstGeom>
          <a:blipFill>
            <a:blip r:embed="rId4" cstate="print"/>
            <a:stretch>
              <a:fillRect/>
            </a:stretch>
          </a:blipFill>
        </p:spPr>
        <p:txBody>
          <a:bodyPr wrap="square" lIns="0" tIns="0" rIns="0" bIns="0" rtlCol="0"/>
          <a:lstStyle/>
          <a:p>
            <a:endParaRPr/>
          </a:p>
        </p:txBody>
      </p:sp>
      <p:grpSp>
        <p:nvGrpSpPr>
          <p:cNvPr id="15" name="object 21">
            <a:extLst>
              <a:ext uri="{FF2B5EF4-FFF2-40B4-BE49-F238E27FC236}">
                <a16:creationId xmlns:a16="http://schemas.microsoft.com/office/drawing/2014/main" id="{52447195-1A11-85F8-3872-6B36655FD10C}"/>
              </a:ext>
            </a:extLst>
          </p:cNvPr>
          <p:cNvGrpSpPr/>
          <p:nvPr/>
        </p:nvGrpSpPr>
        <p:grpSpPr>
          <a:xfrm>
            <a:off x="3369505" y="2939134"/>
            <a:ext cx="3095625" cy="1495425"/>
            <a:chOff x="3348101" y="2862326"/>
            <a:chExt cx="3095625" cy="1495425"/>
          </a:xfrm>
        </p:grpSpPr>
        <p:sp>
          <p:nvSpPr>
            <p:cNvPr id="16" name="object 22">
              <a:extLst>
                <a:ext uri="{FF2B5EF4-FFF2-40B4-BE49-F238E27FC236}">
                  <a16:creationId xmlns:a16="http://schemas.microsoft.com/office/drawing/2014/main" id="{31826425-5B7E-36B4-ACB7-ECB0D63D4435}"/>
                </a:ext>
              </a:extLst>
            </p:cNvPr>
            <p:cNvSpPr/>
            <p:nvPr/>
          </p:nvSpPr>
          <p:spPr>
            <a:xfrm>
              <a:off x="3348101" y="2862326"/>
              <a:ext cx="3095625" cy="1495425"/>
            </a:xfrm>
            <a:custGeom>
              <a:avLst/>
              <a:gdLst/>
              <a:ahLst/>
              <a:cxnLst/>
              <a:rect l="l" t="t" r="r" b="b"/>
              <a:pathLst>
                <a:path w="3095625" h="1495425">
                  <a:moveTo>
                    <a:pt x="2081149" y="0"/>
                  </a:moveTo>
                  <a:lnTo>
                    <a:pt x="1547749" y="401447"/>
                  </a:lnTo>
                  <a:lnTo>
                    <a:pt x="1196975" y="158876"/>
                  </a:lnTo>
                  <a:lnTo>
                    <a:pt x="1047876" y="437514"/>
                  </a:lnTo>
                  <a:lnTo>
                    <a:pt x="52959" y="158876"/>
                  </a:lnTo>
                  <a:lnTo>
                    <a:pt x="663066" y="527303"/>
                  </a:lnTo>
                  <a:lnTo>
                    <a:pt x="0" y="596391"/>
                  </a:lnTo>
                  <a:lnTo>
                    <a:pt x="533400" y="815213"/>
                  </a:lnTo>
                  <a:lnTo>
                    <a:pt x="19303" y="1009776"/>
                  </a:lnTo>
                  <a:lnTo>
                    <a:pt x="812164" y="964819"/>
                  </a:lnTo>
                  <a:lnTo>
                    <a:pt x="682371" y="1219581"/>
                  </a:lnTo>
                  <a:lnTo>
                    <a:pt x="1105662" y="1081786"/>
                  </a:lnTo>
                  <a:lnTo>
                    <a:pt x="1216025" y="1495425"/>
                  </a:lnTo>
                  <a:lnTo>
                    <a:pt x="1509395" y="1033907"/>
                  </a:lnTo>
                  <a:lnTo>
                    <a:pt x="1898396" y="1366393"/>
                  </a:lnTo>
                  <a:lnTo>
                    <a:pt x="2009266" y="1000887"/>
                  </a:lnTo>
                  <a:lnTo>
                    <a:pt x="2600452" y="1252728"/>
                  </a:lnTo>
                  <a:lnTo>
                    <a:pt x="2413000" y="895985"/>
                  </a:lnTo>
                  <a:lnTo>
                    <a:pt x="3095625" y="919988"/>
                  </a:lnTo>
                  <a:lnTo>
                    <a:pt x="2523363" y="725170"/>
                  </a:lnTo>
                  <a:lnTo>
                    <a:pt x="3023489" y="563245"/>
                  </a:lnTo>
                  <a:lnTo>
                    <a:pt x="2393569" y="506349"/>
                  </a:lnTo>
                  <a:lnTo>
                    <a:pt x="2634107" y="308483"/>
                  </a:lnTo>
                  <a:lnTo>
                    <a:pt x="2028571" y="368553"/>
                  </a:lnTo>
                  <a:lnTo>
                    <a:pt x="2081149" y="0"/>
                  </a:lnTo>
                  <a:close/>
                </a:path>
              </a:pathLst>
            </a:custGeom>
            <a:solidFill>
              <a:srgbClr val="92278F"/>
            </a:solidFill>
          </p:spPr>
          <p:txBody>
            <a:bodyPr wrap="square" lIns="0" tIns="0" rIns="0" bIns="0" rtlCol="0"/>
            <a:lstStyle/>
            <a:p>
              <a:endParaRPr/>
            </a:p>
          </p:txBody>
        </p:sp>
        <p:sp>
          <p:nvSpPr>
            <p:cNvPr id="17" name="object 23">
              <a:extLst>
                <a:ext uri="{FF2B5EF4-FFF2-40B4-BE49-F238E27FC236}">
                  <a16:creationId xmlns:a16="http://schemas.microsoft.com/office/drawing/2014/main" id="{3C620A32-A3F0-5310-EEE8-0BC1D048A4F2}"/>
                </a:ext>
              </a:extLst>
            </p:cNvPr>
            <p:cNvSpPr/>
            <p:nvPr/>
          </p:nvSpPr>
          <p:spPr>
            <a:xfrm>
              <a:off x="3348101" y="2862326"/>
              <a:ext cx="3095625" cy="1495425"/>
            </a:xfrm>
            <a:custGeom>
              <a:avLst/>
              <a:gdLst/>
              <a:ahLst/>
              <a:cxnLst/>
              <a:rect l="l" t="t" r="r" b="b"/>
              <a:pathLst>
                <a:path w="3095625" h="1495425">
                  <a:moveTo>
                    <a:pt x="1547749" y="401447"/>
                  </a:moveTo>
                  <a:lnTo>
                    <a:pt x="2081149" y="0"/>
                  </a:lnTo>
                  <a:lnTo>
                    <a:pt x="2028571" y="368553"/>
                  </a:lnTo>
                  <a:lnTo>
                    <a:pt x="2634107" y="308483"/>
                  </a:lnTo>
                  <a:lnTo>
                    <a:pt x="2393569" y="506349"/>
                  </a:lnTo>
                  <a:lnTo>
                    <a:pt x="3023489" y="563245"/>
                  </a:lnTo>
                  <a:lnTo>
                    <a:pt x="2523363" y="725170"/>
                  </a:lnTo>
                  <a:lnTo>
                    <a:pt x="3095625" y="919988"/>
                  </a:lnTo>
                  <a:lnTo>
                    <a:pt x="2413000" y="895985"/>
                  </a:lnTo>
                  <a:lnTo>
                    <a:pt x="2600452" y="1252728"/>
                  </a:lnTo>
                  <a:lnTo>
                    <a:pt x="2009266" y="1000887"/>
                  </a:lnTo>
                  <a:lnTo>
                    <a:pt x="1898396" y="1366393"/>
                  </a:lnTo>
                  <a:lnTo>
                    <a:pt x="1509395" y="1033907"/>
                  </a:lnTo>
                  <a:lnTo>
                    <a:pt x="1216025" y="1495425"/>
                  </a:lnTo>
                  <a:lnTo>
                    <a:pt x="1105662" y="1081786"/>
                  </a:lnTo>
                  <a:lnTo>
                    <a:pt x="682371" y="1219581"/>
                  </a:lnTo>
                  <a:lnTo>
                    <a:pt x="812164" y="964819"/>
                  </a:lnTo>
                  <a:lnTo>
                    <a:pt x="19303" y="1009776"/>
                  </a:lnTo>
                  <a:lnTo>
                    <a:pt x="533400" y="815213"/>
                  </a:lnTo>
                  <a:lnTo>
                    <a:pt x="0" y="596391"/>
                  </a:lnTo>
                  <a:lnTo>
                    <a:pt x="663066" y="527303"/>
                  </a:lnTo>
                  <a:lnTo>
                    <a:pt x="52959" y="158876"/>
                  </a:lnTo>
                  <a:lnTo>
                    <a:pt x="1047876" y="437514"/>
                  </a:lnTo>
                  <a:lnTo>
                    <a:pt x="1196975" y="158876"/>
                  </a:lnTo>
                  <a:lnTo>
                    <a:pt x="1547749" y="401447"/>
                  </a:lnTo>
                  <a:close/>
                </a:path>
              </a:pathLst>
            </a:custGeom>
            <a:ln w="12700">
              <a:solidFill>
                <a:srgbClr val="6A1A68"/>
              </a:solidFill>
            </a:ln>
          </p:spPr>
          <p:txBody>
            <a:bodyPr wrap="square" lIns="0" tIns="0" rIns="0" bIns="0" rtlCol="0"/>
            <a:lstStyle/>
            <a:p>
              <a:endParaRPr/>
            </a:p>
          </p:txBody>
        </p:sp>
      </p:grpSp>
      <p:sp>
        <p:nvSpPr>
          <p:cNvPr id="19" name="TextBox 18">
            <a:extLst>
              <a:ext uri="{FF2B5EF4-FFF2-40B4-BE49-F238E27FC236}">
                <a16:creationId xmlns:a16="http://schemas.microsoft.com/office/drawing/2014/main" id="{721C3196-4256-6489-A3A5-0E99F428852D}"/>
              </a:ext>
            </a:extLst>
          </p:cNvPr>
          <p:cNvSpPr txBox="1"/>
          <p:nvPr/>
        </p:nvSpPr>
        <p:spPr>
          <a:xfrm>
            <a:off x="4041352" y="3390291"/>
            <a:ext cx="1909425" cy="453907"/>
          </a:xfrm>
          <a:prstGeom prst="rect">
            <a:avLst/>
          </a:prstGeom>
          <a:noFill/>
        </p:spPr>
        <p:txBody>
          <a:bodyPr wrap="square">
            <a:spAutoFit/>
          </a:bodyPr>
          <a:lstStyle/>
          <a:p>
            <a:pPr marL="126997" marR="5080" indent="-114932">
              <a:lnSpc>
                <a:spcPts val="1431"/>
              </a:lnSpc>
              <a:spcBef>
                <a:spcPts val="155"/>
              </a:spcBef>
            </a:pPr>
            <a:r>
              <a:rPr lang="en-US" sz="1400">
                <a:solidFill>
                  <a:srgbClr val="FFFFFF"/>
                </a:solidFill>
                <a:latin typeface="Times New Roman" panose="02020603050405020304" pitchFamily="18" charset="0"/>
                <a:cs typeface="Times New Roman" panose="02020603050405020304" pitchFamily="18" charset="0"/>
              </a:rPr>
              <a:t>But</a:t>
            </a:r>
            <a:r>
              <a:rPr lang="en-US" sz="1400" spc="-11">
                <a:solidFill>
                  <a:srgbClr val="FFFFFF"/>
                </a:solidFill>
                <a:latin typeface="Times New Roman" panose="02020603050405020304" pitchFamily="18" charset="0"/>
                <a:cs typeface="Times New Roman" panose="02020603050405020304" pitchFamily="18" charset="0"/>
              </a:rPr>
              <a:t> </a:t>
            </a:r>
            <a:r>
              <a:rPr lang="en-US" sz="1400" spc="25">
                <a:solidFill>
                  <a:srgbClr val="FFFFFF"/>
                </a:solidFill>
                <a:latin typeface="Times New Roman" panose="02020603050405020304" pitchFamily="18" charset="0"/>
                <a:cs typeface="Times New Roman" panose="02020603050405020304" pitchFamily="18" charset="0"/>
              </a:rPr>
              <a:t>this</a:t>
            </a:r>
            <a:r>
              <a:rPr lang="en-US" sz="1400" spc="-135">
                <a:solidFill>
                  <a:srgbClr val="FFFFFF"/>
                </a:solidFill>
                <a:latin typeface="Times New Roman" panose="02020603050405020304" pitchFamily="18" charset="0"/>
                <a:cs typeface="Times New Roman" panose="02020603050405020304" pitchFamily="18" charset="0"/>
              </a:rPr>
              <a:t> </a:t>
            </a:r>
            <a:r>
              <a:rPr lang="en-US" sz="1400" spc="11">
                <a:solidFill>
                  <a:srgbClr val="FFFFFF"/>
                </a:solidFill>
                <a:latin typeface="Times New Roman" panose="02020603050405020304" pitchFamily="18" charset="0"/>
                <a:cs typeface="Times New Roman" panose="02020603050405020304" pitchFamily="18" charset="0"/>
              </a:rPr>
              <a:t>captures</a:t>
            </a:r>
            <a:r>
              <a:rPr lang="en-US" sz="1400" spc="-13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the  </a:t>
            </a:r>
            <a:r>
              <a:rPr lang="en-US" sz="1400" spc="-11">
                <a:solidFill>
                  <a:srgbClr val="FFFFFF"/>
                </a:solidFill>
                <a:latin typeface="Times New Roman" panose="02020603050405020304" pitchFamily="18" charset="0"/>
                <a:cs typeface="Times New Roman" panose="02020603050405020304" pitchFamily="18" charset="0"/>
              </a:rPr>
              <a:t>global </a:t>
            </a:r>
            <a:r>
              <a:rPr lang="en-US" sz="1400" spc="5">
                <a:solidFill>
                  <a:srgbClr val="FFFFFF"/>
                </a:solidFill>
                <a:latin typeface="Times New Roman" panose="02020603050405020304" pitchFamily="18" charset="0"/>
                <a:cs typeface="Times New Roman" panose="02020603050405020304" pitchFamily="18" charset="0"/>
              </a:rPr>
              <a:t>features</a:t>
            </a:r>
            <a:r>
              <a:rPr lang="en-US" sz="1400" spc="-105">
                <a:solidFill>
                  <a:srgbClr val="FFFFFF"/>
                </a:solidFill>
                <a:latin typeface="Times New Roman" panose="02020603050405020304" pitchFamily="18" charset="0"/>
                <a:cs typeface="Times New Roman" panose="02020603050405020304" pitchFamily="18" charset="0"/>
              </a:rPr>
              <a:t> </a:t>
            </a:r>
            <a:r>
              <a:rPr lang="en-US" sz="1400" spc="-40">
                <a:solidFill>
                  <a:srgbClr val="FFFFFF"/>
                </a:solidFill>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0" name="object 16">
            <a:extLst>
              <a:ext uri="{FF2B5EF4-FFF2-40B4-BE49-F238E27FC236}">
                <a16:creationId xmlns:a16="http://schemas.microsoft.com/office/drawing/2014/main" id="{A9B7B7FE-BF2B-7FB9-4C0F-EFB9807B5380}"/>
              </a:ext>
            </a:extLst>
          </p:cNvPr>
          <p:cNvGrpSpPr/>
          <p:nvPr/>
        </p:nvGrpSpPr>
        <p:grpSpPr>
          <a:xfrm>
            <a:off x="8834829" y="4463069"/>
            <a:ext cx="3190880" cy="1066800"/>
            <a:chOff x="7580225" y="4494096"/>
            <a:chExt cx="4499610" cy="1320165"/>
          </a:xfrm>
        </p:grpSpPr>
        <p:sp>
          <p:nvSpPr>
            <p:cNvPr id="21" name="object 17">
              <a:extLst>
                <a:ext uri="{FF2B5EF4-FFF2-40B4-BE49-F238E27FC236}">
                  <a16:creationId xmlns:a16="http://schemas.microsoft.com/office/drawing/2014/main" id="{FC8664BC-3BAB-E1D1-D96E-9C66328A7166}"/>
                </a:ext>
              </a:extLst>
            </p:cNvPr>
            <p:cNvSpPr/>
            <p:nvPr/>
          </p:nvSpPr>
          <p:spPr>
            <a:xfrm>
              <a:off x="7586575" y="4500446"/>
              <a:ext cx="4486910" cy="1307465"/>
            </a:xfrm>
            <a:custGeom>
              <a:avLst/>
              <a:gdLst/>
              <a:ahLst/>
              <a:cxnLst/>
              <a:rect l="l" t="t" r="r" b="b"/>
              <a:pathLst>
                <a:path w="4486909" h="1307464">
                  <a:moveTo>
                    <a:pt x="2246319" y="0"/>
                  </a:moveTo>
                  <a:lnTo>
                    <a:pt x="2190405" y="174"/>
                  </a:lnTo>
                  <a:lnTo>
                    <a:pt x="2134593" y="709"/>
                  </a:lnTo>
                  <a:lnTo>
                    <a:pt x="2078911" y="1602"/>
                  </a:lnTo>
                  <a:lnTo>
                    <a:pt x="2023384" y="2852"/>
                  </a:lnTo>
                  <a:lnTo>
                    <a:pt x="1968039" y="4456"/>
                  </a:lnTo>
                  <a:lnTo>
                    <a:pt x="1912903" y="6413"/>
                  </a:lnTo>
                  <a:lnTo>
                    <a:pt x="1858002" y="8721"/>
                  </a:lnTo>
                  <a:lnTo>
                    <a:pt x="1803363" y="11377"/>
                  </a:lnTo>
                  <a:lnTo>
                    <a:pt x="1749011" y="14380"/>
                  </a:lnTo>
                  <a:lnTo>
                    <a:pt x="1694973" y="17729"/>
                  </a:lnTo>
                  <a:lnTo>
                    <a:pt x="1641276" y="21420"/>
                  </a:lnTo>
                  <a:lnTo>
                    <a:pt x="1587945" y="25453"/>
                  </a:lnTo>
                  <a:lnTo>
                    <a:pt x="1535008" y="29824"/>
                  </a:lnTo>
                  <a:lnTo>
                    <a:pt x="1482491" y="34533"/>
                  </a:lnTo>
                  <a:lnTo>
                    <a:pt x="1430420" y="39578"/>
                  </a:lnTo>
                  <a:lnTo>
                    <a:pt x="1378821" y="44956"/>
                  </a:lnTo>
                  <a:lnTo>
                    <a:pt x="1327721" y="50665"/>
                  </a:lnTo>
                  <a:lnTo>
                    <a:pt x="1277147" y="56705"/>
                  </a:lnTo>
                  <a:lnTo>
                    <a:pt x="1227124" y="63072"/>
                  </a:lnTo>
                  <a:lnTo>
                    <a:pt x="1177680" y="69765"/>
                  </a:lnTo>
                  <a:lnTo>
                    <a:pt x="1128839" y="76781"/>
                  </a:lnTo>
                  <a:lnTo>
                    <a:pt x="1080630" y="84120"/>
                  </a:lnTo>
                  <a:lnTo>
                    <a:pt x="1033078" y="91779"/>
                  </a:lnTo>
                  <a:lnTo>
                    <a:pt x="986210" y="99757"/>
                  </a:lnTo>
                  <a:lnTo>
                    <a:pt x="940052" y="108050"/>
                  </a:lnTo>
                  <a:lnTo>
                    <a:pt x="894630" y="116658"/>
                  </a:lnTo>
                  <a:lnTo>
                    <a:pt x="849971" y="125578"/>
                  </a:lnTo>
                  <a:lnTo>
                    <a:pt x="806101" y="134809"/>
                  </a:lnTo>
                  <a:lnTo>
                    <a:pt x="763048" y="144349"/>
                  </a:lnTo>
                  <a:lnTo>
                    <a:pt x="720836" y="154195"/>
                  </a:lnTo>
                  <a:lnTo>
                    <a:pt x="679492" y="164347"/>
                  </a:lnTo>
                  <a:lnTo>
                    <a:pt x="639044" y="174801"/>
                  </a:lnTo>
                  <a:lnTo>
                    <a:pt x="599516" y="185556"/>
                  </a:lnTo>
                  <a:lnTo>
                    <a:pt x="560937" y="196610"/>
                  </a:lnTo>
                  <a:lnTo>
                    <a:pt x="523331" y="207961"/>
                  </a:lnTo>
                  <a:lnTo>
                    <a:pt x="486726" y="219608"/>
                  </a:lnTo>
                  <a:lnTo>
                    <a:pt x="416623" y="243779"/>
                  </a:lnTo>
                  <a:lnTo>
                    <a:pt x="350838" y="269109"/>
                  </a:lnTo>
                  <a:lnTo>
                    <a:pt x="289583" y="295581"/>
                  </a:lnTo>
                  <a:lnTo>
                    <a:pt x="250466" y="314324"/>
                  </a:lnTo>
                  <a:lnTo>
                    <a:pt x="214262" y="333271"/>
                  </a:lnTo>
                  <a:lnTo>
                    <a:pt x="180952" y="352404"/>
                  </a:lnTo>
                  <a:lnTo>
                    <a:pt x="122939" y="391155"/>
                  </a:lnTo>
                  <a:lnTo>
                    <a:pt x="76273" y="430436"/>
                  </a:lnTo>
                  <a:lnTo>
                    <a:pt x="40800" y="470103"/>
                  </a:lnTo>
                  <a:lnTo>
                    <a:pt x="16366" y="510013"/>
                  </a:lnTo>
                  <a:lnTo>
                    <a:pt x="2817" y="550023"/>
                  </a:lnTo>
                  <a:lnTo>
                    <a:pt x="0" y="589991"/>
                  </a:lnTo>
                  <a:lnTo>
                    <a:pt x="2567" y="609914"/>
                  </a:lnTo>
                  <a:lnTo>
                    <a:pt x="15558" y="649550"/>
                  </a:lnTo>
                  <a:lnTo>
                    <a:pt x="38895" y="688785"/>
                  </a:lnTo>
                  <a:lnTo>
                    <a:pt x="72425" y="727478"/>
                  </a:lnTo>
                  <a:lnTo>
                    <a:pt x="115995" y="765484"/>
                  </a:lnTo>
                  <a:lnTo>
                    <a:pt x="169449" y="802662"/>
                  </a:lnTo>
                  <a:lnTo>
                    <a:pt x="232634" y="838867"/>
                  </a:lnTo>
                  <a:lnTo>
                    <a:pt x="267828" y="856561"/>
                  </a:lnTo>
                  <a:lnTo>
                    <a:pt x="305397" y="873958"/>
                  </a:lnTo>
                  <a:lnTo>
                    <a:pt x="345322" y="891041"/>
                  </a:lnTo>
                  <a:lnTo>
                    <a:pt x="387583" y="907791"/>
                  </a:lnTo>
                  <a:lnTo>
                    <a:pt x="432162" y="924191"/>
                  </a:lnTo>
                  <a:lnTo>
                    <a:pt x="479039" y="940223"/>
                  </a:lnTo>
                  <a:lnTo>
                    <a:pt x="528195" y="955869"/>
                  </a:lnTo>
                  <a:lnTo>
                    <a:pt x="579610" y="971112"/>
                  </a:lnTo>
                  <a:lnTo>
                    <a:pt x="633266" y="985932"/>
                  </a:lnTo>
                  <a:lnTo>
                    <a:pt x="689144" y="1000313"/>
                  </a:lnTo>
                  <a:lnTo>
                    <a:pt x="747223" y="1014237"/>
                  </a:lnTo>
                  <a:lnTo>
                    <a:pt x="807485" y="1027685"/>
                  </a:lnTo>
                  <a:lnTo>
                    <a:pt x="869911" y="1040640"/>
                  </a:lnTo>
                  <a:lnTo>
                    <a:pt x="934481" y="1053085"/>
                  </a:lnTo>
                  <a:lnTo>
                    <a:pt x="1001176" y="1065000"/>
                  </a:lnTo>
                  <a:lnTo>
                    <a:pt x="1069977" y="1076368"/>
                  </a:lnTo>
                  <a:lnTo>
                    <a:pt x="1140864" y="1087172"/>
                  </a:lnTo>
                  <a:lnTo>
                    <a:pt x="1308631" y="1307416"/>
                  </a:lnTo>
                  <a:lnTo>
                    <a:pt x="1953029" y="1157276"/>
                  </a:lnTo>
                  <a:lnTo>
                    <a:pt x="2013440" y="1159104"/>
                  </a:lnTo>
                  <a:lnTo>
                    <a:pt x="2073767" y="1160504"/>
                  </a:lnTo>
                  <a:lnTo>
                    <a:pt x="2133983" y="1161480"/>
                  </a:lnTo>
                  <a:lnTo>
                    <a:pt x="2194060" y="1162035"/>
                  </a:lnTo>
                  <a:lnTo>
                    <a:pt x="2253971" y="1162173"/>
                  </a:lnTo>
                  <a:lnTo>
                    <a:pt x="2313687" y="1161897"/>
                  </a:lnTo>
                  <a:lnTo>
                    <a:pt x="2373182" y="1161211"/>
                  </a:lnTo>
                  <a:lnTo>
                    <a:pt x="2432427" y="1160119"/>
                  </a:lnTo>
                  <a:lnTo>
                    <a:pt x="2491395" y="1158624"/>
                  </a:lnTo>
                  <a:lnTo>
                    <a:pt x="2550059" y="1156730"/>
                  </a:lnTo>
                  <a:lnTo>
                    <a:pt x="2608391" y="1154440"/>
                  </a:lnTo>
                  <a:lnTo>
                    <a:pt x="2666362" y="1151758"/>
                  </a:lnTo>
                  <a:lnTo>
                    <a:pt x="2723947" y="1148687"/>
                  </a:lnTo>
                  <a:lnTo>
                    <a:pt x="2781116" y="1145232"/>
                  </a:lnTo>
                  <a:lnTo>
                    <a:pt x="2837843" y="1141395"/>
                  </a:lnTo>
                  <a:lnTo>
                    <a:pt x="2894099" y="1137180"/>
                  </a:lnTo>
                  <a:lnTo>
                    <a:pt x="2949858" y="1132591"/>
                  </a:lnTo>
                  <a:lnTo>
                    <a:pt x="3005091" y="1127632"/>
                  </a:lnTo>
                  <a:lnTo>
                    <a:pt x="3059771" y="1122305"/>
                  </a:lnTo>
                  <a:lnTo>
                    <a:pt x="3113870" y="1116615"/>
                  </a:lnTo>
                  <a:lnTo>
                    <a:pt x="3167361" y="1110565"/>
                  </a:lnTo>
                  <a:lnTo>
                    <a:pt x="3220217" y="1104159"/>
                  </a:lnTo>
                  <a:lnTo>
                    <a:pt x="3272408" y="1097400"/>
                  </a:lnTo>
                  <a:lnTo>
                    <a:pt x="3323909" y="1090292"/>
                  </a:lnTo>
                  <a:lnTo>
                    <a:pt x="3374690" y="1082838"/>
                  </a:lnTo>
                  <a:lnTo>
                    <a:pt x="3424726" y="1075042"/>
                  </a:lnTo>
                  <a:lnTo>
                    <a:pt x="3473987" y="1066908"/>
                  </a:lnTo>
                  <a:lnTo>
                    <a:pt x="3522447" y="1058439"/>
                  </a:lnTo>
                  <a:lnTo>
                    <a:pt x="3570078" y="1049639"/>
                  </a:lnTo>
                  <a:lnTo>
                    <a:pt x="3616851" y="1040511"/>
                  </a:lnTo>
                  <a:lnTo>
                    <a:pt x="3662741" y="1031058"/>
                  </a:lnTo>
                  <a:lnTo>
                    <a:pt x="3707718" y="1021286"/>
                  </a:lnTo>
                  <a:lnTo>
                    <a:pt x="3751756" y="1011196"/>
                  </a:lnTo>
                  <a:lnTo>
                    <a:pt x="3794826" y="1000793"/>
                  </a:lnTo>
                  <a:lnTo>
                    <a:pt x="3836902" y="990080"/>
                  </a:lnTo>
                  <a:lnTo>
                    <a:pt x="3877955" y="979061"/>
                  </a:lnTo>
                  <a:lnTo>
                    <a:pt x="3917958" y="967740"/>
                  </a:lnTo>
                  <a:lnTo>
                    <a:pt x="3956883" y="956119"/>
                  </a:lnTo>
                  <a:lnTo>
                    <a:pt x="3994703" y="944203"/>
                  </a:lnTo>
                  <a:lnTo>
                    <a:pt x="4031390" y="931995"/>
                  </a:lnTo>
                  <a:lnTo>
                    <a:pt x="4101255" y="906717"/>
                  </a:lnTo>
                  <a:lnTo>
                    <a:pt x="4166257" y="880314"/>
                  </a:lnTo>
                  <a:lnTo>
                    <a:pt x="4235983" y="847957"/>
                  </a:lnTo>
                  <a:lnTo>
                    <a:pt x="4272186" y="829011"/>
                  </a:lnTo>
                  <a:lnTo>
                    <a:pt x="4305496" y="809878"/>
                  </a:lnTo>
                  <a:lnTo>
                    <a:pt x="4363509" y="771126"/>
                  </a:lnTo>
                  <a:lnTo>
                    <a:pt x="4410175" y="731846"/>
                  </a:lnTo>
                  <a:lnTo>
                    <a:pt x="4445648" y="692179"/>
                  </a:lnTo>
                  <a:lnTo>
                    <a:pt x="4470082" y="652269"/>
                  </a:lnTo>
                  <a:lnTo>
                    <a:pt x="4483631" y="612258"/>
                  </a:lnTo>
                  <a:lnTo>
                    <a:pt x="4486449" y="572291"/>
                  </a:lnTo>
                  <a:lnTo>
                    <a:pt x="4483881" y="552368"/>
                  </a:lnTo>
                  <a:lnTo>
                    <a:pt x="4470890" y="512732"/>
                  </a:lnTo>
                  <a:lnTo>
                    <a:pt x="4447553" y="473496"/>
                  </a:lnTo>
                  <a:lnTo>
                    <a:pt x="4414023" y="434804"/>
                  </a:lnTo>
                  <a:lnTo>
                    <a:pt x="4370454" y="396797"/>
                  </a:lnTo>
                  <a:lnTo>
                    <a:pt x="4316999" y="359620"/>
                  </a:lnTo>
                  <a:lnTo>
                    <a:pt x="4253814" y="323414"/>
                  </a:lnTo>
                  <a:lnTo>
                    <a:pt x="4218620" y="305721"/>
                  </a:lnTo>
                  <a:lnTo>
                    <a:pt x="4181051" y="288323"/>
                  </a:lnTo>
                  <a:lnTo>
                    <a:pt x="4141126" y="271241"/>
                  </a:lnTo>
                  <a:lnTo>
                    <a:pt x="4098865" y="254491"/>
                  </a:lnTo>
                  <a:lnTo>
                    <a:pt x="4054286" y="238090"/>
                  </a:lnTo>
                  <a:lnTo>
                    <a:pt x="4007409" y="222058"/>
                  </a:lnTo>
                  <a:lnTo>
                    <a:pt x="3958253" y="206412"/>
                  </a:lnTo>
                  <a:lnTo>
                    <a:pt x="3906838" y="191170"/>
                  </a:lnTo>
                  <a:lnTo>
                    <a:pt x="3853182" y="176349"/>
                  </a:lnTo>
                  <a:lnTo>
                    <a:pt x="3797304" y="161968"/>
                  </a:lnTo>
                  <a:lnTo>
                    <a:pt x="3739225" y="148045"/>
                  </a:lnTo>
                  <a:lnTo>
                    <a:pt x="3678963" y="134596"/>
                  </a:lnTo>
                  <a:lnTo>
                    <a:pt x="3616537" y="121641"/>
                  </a:lnTo>
                  <a:lnTo>
                    <a:pt x="3551967" y="109197"/>
                  </a:lnTo>
                  <a:lnTo>
                    <a:pt x="3485272" y="97282"/>
                  </a:lnTo>
                  <a:lnTo>
                    <a:pt x="3416471" y="85913"/>
                  </a:lnTo>
                  <a:lnTo>
                    <a:pt x="3345584" y="75109"/>
                  </a:lnTo>
                  <a:lnTo>
                    <a:pt x="3293153" y="67677"/>
                  </a:lnTo>
                  <a:lnTo>
                    <a:pt x="3240298" y="60643"/>
                  </a:lnTo>
                  <a:lnTo>
                    <a:pt x="3187044" y="54006"/>
                  </a:lnTo>
                  <a:lnTo>
                    <a:pt x="3133417" y="47763"/>
                  </a:lnTo>
                  <a:lnTo>
                    <a:pt x="3079445" y="41913"/>
                  </a:lnTo>
                  <a:lnTo>
                    <a:pt x="3025154" y="36454"/>
                  </a:lnTo>
                  <a:lnTo>
                    <a:pt x="2970569" y="31384"/>
                  </a:lnTo>
                  <a:lnTo>
                    <a:pt x="2915718" y="26701"/>
                  </a:lnTo>
                  <a:lnTo>
                    <a:pt x="2860627" y="22404"/>
                  </a:lnTo>
                  <a:lnTo>
                    <a:pt x="2805322" y="18489"/>
                  </a:lnTo>
                  <a:lnTo>
                    <a:pt x="2749829" y="14956"/>
                  </a:lnTo>
                  <a:lnTo>
                    <a:pt x="2694176" y="11802"/>
                  </a:lnTo>
                  <a:lnTo>
                    <a:pt x="2638388" y="9025"/>
                  </a:lnTo>
                  <a:lnTo>
                    <a:pt x="2582492" y="6625"/>
                  </a:lnTo>
                  <a:lnTo>
                    <a:pt x="2526513" y="4597"/>
                  </a:lnTo>
                  <a:lnTo>
                    <a:pt x="2470480" y="2942"/>
                  </a:lnTo>
                  <a:lnTo>
                    <a:pt x="2414417" y="1656"/>
                  </a:lnTo>
                  <a:lnTo>
                    <a:pt x="2358352" y="739"/>
                  </a:lnTo>
                  <a:lnTo>
                    <a:pt x="2302311" y="187"/>
                  </a:lnTo>
                  <a:lnTo>
                    <a:pt x="2246319" y="0"/>
                  </a:lnTo>
                  <a:close/>
                </a:path>
              </a:pathLst>
            </a:custGeom>
            <a:solidFill>
              <a:srgbClr val="1380D1"/>
            </a:solidFill>
          </p:spPr>
          <p:txBody>
            <a:bodyPr wrap="square" lIns="0" tIns="0" rIns="0" bIns="0" rtlCol="0"/>
            <a:lstStyle/>
            <a:p>
              <a:endParaRPr/>
            </a:p>
          </p:txBody>
        </p:sp>
        <p:sp>
          <p:nvSpPr>
            <p:cNvPr id="22" name="object 18">
              <a:extLst>
                <a:ext uri="{FF2B5EF4-FFF2-40B4-BE49-F238E27FC236}">
                  <a16:creationId xmlns:a16="http://schemas.microsoft.com/office/drawing/2014/main" id="{B5F208D0-A659-9A7C-D044-38D606EFA3D8}"/>
                </a:ext>
              </a:extLst>
            </p:cNvPr>
            <p:cNvSpPr/>
            <p:nvPr/>
          </p:nvSpPr>
          <p:spPr>
            <a:xfrm>
              <a:off x="7586575" y="4500446"/>
              <a:ext cx="4486910" cy="1307465"/>
            </a:xfrm>
            <a:custGeom>
              <a:avLst/>
              <a:gdLst/>
              <a:ahLst/>
              <a:cxnLst/>
              <a:rect l="l" t="t" r="r" b="b"/>
              <a:pathLst>
                <a:path w="4486909" h="1307464">
                  <a:moveTo>
                    <a:pt x="1308631" y="1307416"/>
                  </a:moveTo>
                  <a:lnTo>
                    <a:pt x="1140864" y="1087172"/>
                  </a:lnTo>
                  <a:lnTo>
                    <a:pt x="1069977" y="1076368"/>
                  </a:lnTo>
                  <a:lnTo>
                    <a:pt x="1001176" y="1065000"/>
                  </a:lnTo>
                  <a:lnTo>
                    <a:pt x="934481" y="1053085"/>
                  </a:lnTo>
                  <a:lnTo>
                    <a:pt x="869911" y="1040640"/>
                  </a:lnTo>
                  <a:lnTo>
                    <a:pt x="807485" y="1027685"/>
                  </a:lnTo>
                  <a:lnTo>
                    <a:pt x="747223" y="1014237"/>
                  </a:lnTo>
                  <a:lnTo>
                    <a:pt x="689144" y="1000313"/>
                  </a:lnTo>
                  <a:lnTo>
                    <a:pt x="633266" y="985932"/>
                  </a:lnTo>
                  <a:lnTo>
                    <a:pt x="579610" y="971112"/>
                  </a:lnTo>
                  <a:lnTo>
                    <a:pt x="528195" y="955869"/>
                  </a:lnTo>
                  <a:lnTo>
                    <a:pt x="479039" y="940223"/>
                  </a:lnTo>
                  <a:lnTo>
                    <a:pt x="432162" y="924191"/>
                  </a:lnTo>
                  <a:lnTo>
                    <a:pt x="387583" y="907791"/>
                  </a:lnTo>
                  <a:lnTo>
                    <a:pt x="345322" y="891041"/>
                  </a:lnTo>
                  <a:lnTo>
                    <a:pt x="305397" y="873958"/>
                  </a:lnTo>
                  <a:lnTo>
                    <a:pt x="267828" y="856561"/>
                  </a:lnTo>
                  <a:lnTo>
                    <a:pt x="232634" y="838867"/>
                  </a:lnTo>
                  <a:lnTo>
                    <a:pt x="169449" y="802662"/>
                  </a:lnTo>
                  <a:lnTo>
                    <a:pt x="115995" y="765484"/>
                  </a:lnTo>
                  <a:lnTo>
                    <a:pt x="72425" y="727478"/>
                  </a:lnTo>
                  <a:lnTo>
                    <a:pt x="38895" y="688785"/>
                  </a:lnTo>
                  <a:lnTo>
                    <a:pt x="15558" y="649550"/>
                  </a:lnTo>
                  <a:lnTo>
                    <a:pt x="2567" y="609914"/>
                  </a:lnTo>
                  <a:lnTo>
                    <a:pt x="0" y="589991"/>
                  </a:lnTo>
                  <a:lnTo>
                    <a:pt x="77" y="570021"/>
                  </a:lnTo>
                  <a:lnTo>
                    <a:pt x="8241" y="530014"/>
                  </a:lnTo>
                  <a:lnTo>
                    <a:pt x="27213" y="490036"/>
                  </a:lnTo>
                  <a:lnTo>
                    <a:pt x="57147" y="450230"/>
                  </a:lnTo>
                  <a:lnTo>
                    <a:pt x="98198" y="410738"/>
                  </a:lnTo>
                  <a:lnTo>
                    <a:pt x="150518" y="371704"/>
                  </a:lnTo>
                  <a:lnTo>
                    <a:pt x="214262" y="333271"/>
                  </a:lnTo>
                  <a:lnTo>
                    <a:pt x="250466" y="314324"/>
                  </a:lnTo>
                  <a:lnTo>
                    <a:pt x="289583" y="295581"/>
                  </a:lnTo>
                  <a:lnTo>
                    <a:pt x="350838" y="269109"/>
                  </a:lnTo>
                  <a:lnTo>
                    <a:pt x="416623" y="243779"/>
                  </a:lnTo>
                  <a:lnTo>
                    <a:pt x="486726" y="219608"/>
                  </a:lnTo>
                  <a:lnTo>
                    <a:pt x="523331" y="207961"/>
                  </a:lnTo>
                  <a:lnTo>
                    <a:pt x="560937" y="196610"/>
                  </a:lnTo>
                  <a:lnTo>
                    <a:pt x="599516" y="185556"/>
                  </a:lnTo>
                  <a:lnTo>
                    <a:pt x="639044" y="174801"/>
                  </a:lnTo>
                  <a:lnTo>
                    <a:pt x="679492" y="164347"/>
                  </a:lnTo>
                  <a:lnTo>
                    <a:pt x="720836" y="154195"/>
                  </a:lnTo>
                  <a:lnTo>
                    <a:pt x="763048" y="144349"/>
                  </a:lnTo>
                  <a:lnTo>
                    <a:pt x="806101" y="134809"/>
                  </a:lnTo>
                  <a:lnTo>
                    <a:pt x="849971" y="125578"/>
                  </a:lnTo>
                  <a:lnTo>
                    <a:pt x="894630" y="116658"/>
                  </a:lnTo>
                  <a:lnTo>
                    <a:pt x="940052" y="108050"/>
                  </a:lnTo>
                  <a:lnTo>
                    <a:pt x="986210" y="99757"/>
                  </a:lnTo>
                  <a:lnTo>
                    <a:pt x="1033078" y="91779"/>
                  </a:lnTo>
                  <a:lnTo>
                    <a:pt x="1080630" y="84120"/>
                  </a:lnTo>
                  <a:lnTo>
                    <a:pt x="1128839" y="76781"/>
                  </a:lnTo>
                  <a:lnTo>
                    <a:pt x="1177680" y="69765"/>
                  </a:lnTo>
                  <a:lnTo>
                    <a:pt x="1227124" y="63072"/>
                  </a:lnTo>
                  <a:lnTo>
                    <a:pt x="1277147" y="56705"/>
                  </a:lnTo>
                  <a:lnTo>
                    <a:pt x="1327721" y="50665"/>
                  </a:lnTo>
                  <a:lnTo>
                    <a:pt x="1378821" y="44956"/>
                  </a:lnTo>
                  <a:lnTo>
                    <a:pt x="1430420" y="39578"/>
                  </a:lnTo>
                  <a:lnTo>
                    <a:pt x="1482491" y="34533"/>
                  </a:lnTo>
                  <a:lnTo>
                    <a:pt x="1535008" y="29824"/>
                  </a:lnTo>
                  <a:lnTo>
                    <a:pt x="1587945" y="25453"/>
                  </a:lnTo>
                  <a:lnTo>
                    <a:pt x="1641276" y="21420"/>
                  </a:lnTo>
                  <a:lnTo>
                    <a:pt x="1694973" y="17729"/>
                  </a:lnTo>
                  <a:lnTo>
                    <a:pt x="1749011" y="14380"/>
                  </a:lnTo>
                  <a:lnTo>
                    <a:pt x="1803363" y="11377"/>
                  </a:lnTo>
                  <a:lnTo>
                    <a:pt x="1858002" y="8721"/>
                  </a:lnTo>
                  <a:lnTo>
                    <a:pt x="1912903" y="6413"/>
                  </a:lnTo>
                  <a:lnTo>
                    <a:pt x="1968039" y="4456"/>
                  </a:lnTo>
                  <a:lnTo>
                    <a:pt x="2023384" y="2852"/>
                  </a:lnTo>
                  <a:lnTo>
                    <a:pt x="2078911" y="1602"/>
                  </a:lnTo>
                  <a:lnTo>
                    <a:pt x="2134593" y="709"/>
                  </a:lnTo>
                  <a:lnTo>
                    <a:pt x="2190405" y="174"/>
                  </a:lnTo>
                  <a:lnTo>
                    <a:pt x="2246319" y="0"/>
                  </a:lnTo>
                  <a:lnTo>
                    <a:pt x="2302311" y="187"/>
                  </a:lnTo>
                  <a:lnTo>
                    <a:pt x="2358352" y="739"/>
                  </a:lnTo>
                  <a:lnTo>
                    <a:pt x="2414417" y="1656"/>
                  </a:lnTo>
                  <a:lnTo>
                    <a:pt x="2470480" y="2942"/>
                  </a:lnTo>
                  <a:lnTo>
                    <a:pt x="2526513" y="4597"/>
                  </a:lnTo>
                  <a:lnTo>
                    <a:pt x="2582492" y="6625"/>
                  </a:lnTo>
                  <a:lnTo>
                    <a:pt x="2638388" y="9025"/>
                  </a:lnTo>
                  <a:lnTo>
                    <a:pt x="2694176" y="11802"/>
                  </a:lnTo>
                  <a:lnTo>
                    <a:pt x="2749829" y="14956"/>
                  </a:lnTo>
                  <a:lnTo>
                    <a:pt x="2805322" y="18489"/>
                  </a:lnTo>
                  <a:lnTo>
                    <a:pt x="2860627" y="22404"/>
                  </a:lnTo>
                  <a:lnTo>
                    <a:pt x="2915718" y="26701"/>
                  </a:lnTo>
                  <a:lnTo>
                    <a:pt x="2970569" y="31384"/>
                  </a:lnTo>
                  <a:lnTo>
                    <a:pt x="3025154" y="36454"/>
                  </a:lnTo>
                  <a:lnTo>
                    <a:pt x="3079445" y="41913"/>
                  </a:lnTo>
                  <a:lnTo>
                    <a:pt x="3133417" y="47763"/>
                  </a:lnTo>
                  <a:lnTo>
                    <a:pt x="3187044" y="54006"/>
                  </a:lnTo>
                  <a:lnTo>
                    <a:pt x="3240298" y="60643"/>
                  </a:lnTo>
                  <a:lnTo>
                    <a:pt x="3293153" y="67677"/>
                  </a:lnTo>
                  <a:lnTo>
                    <a:pt x="3345584" y="75109"/>
                  </a:lnTo>
                  <a:lnTo>
                    <a:pt x="3416471" y="85913"/>
                  </a:lnTo>
                  <a:lnTo>
                    <a:pt x="3485272" y="97282"/>
                  </a:lnTo>
                  <a:lnTo>
                    <a:pt x="3551967" y="109197"/>
                  </a:lnTo>
                  <a:lnTo>
                    <a:pt x="3616537" y="121641"/>
                  </a:lnTo>
                  <a:lnTo>
                    <a:pt x="3678963" y="134596"/>
                  </a:lnTo>
                  <a:lnTo>
                    <a:pt x="3739225" y="148045"/>
                  </a:lnTo>
                  <a:lnTo>
                    <a:pt x="3797304" y="161968"/>
                  </a:lnTo>
                  <a:lnTo>
                    <a:pt x="3853182" y="176349"/>
                  </a:lnTo>
                  <a:lnTo>
                    <a:pt x="3906838" y="191170"/>
                  </a:lnTo>
                  <a:lnTo>
                    <a:pt x="3958253" y="206412"/>
                  </a:lnTo>
                  <a:lnTo>
                    <a:pt x="4007409" y="222058"/>
                  </a:lnTo>
                  <a:lnTo>
                    <a:pt x="4054286" y="238090"/>
                  </a:lnTo>
                  <a:lnTo>
                    <a:pt x="4098865" y="254491"/>
                  </a:lnTo>
                  <a:lnTo>
                    <a:pt x="4141126" y="271241"/>
                  </a:lnTo>
                  <a:lnTo>
                    <a:pt x="4181051" y="288323"/>
                  </a:lnTo>
                  <a:lnTo>
                    <a:pt x="4218620" y="305721"/>
                  </a:lnTo>
                  <a:lnTo>
                    <a:pt x="4253814" y="323414"/>
                  </a:lnTo>
                  <a:lnTo>
                    <a:pt x="4316999" y="359620"/>
                  </a:lnTo>
                  <a:lnTo>
                    <a:pt x="4370454" y="396797"/>
                  </a:lnTo>
                  <a:lnTo>
                    <a:pt x="4414023" y="434804"/>
                  </a:lnTo>
                  <a:lnTo>
                    <a:pt x="4447553" y="473496"/>
                  </a:lnTo>
                  <a:lnTo>
                    <a:pt x="4470890" y="512732"/>
                  </a:lnTo>
                  <a:lnTo>
                    <a:pt x="4483881" y="552368"/>
                  </a:lnTo>
                  <a:lnTo>
                    <a:pt x="4486449" y="572291"/>
                  </a:lnTo>
                  <a:lnTo>
                    <a:pt x="4486372" y="592260"/>
                  </a:lnTo>
                  <a:lnTo>
                    <a:pt x="4478207" y="632267"/>
                  </a:lnTo>
                  <a:lnTo>
                    <a:pt x="4459235" y="672245"/>
                  </a:lnTo>
                  <a:lnTo>
                    <a:pt x="4429301" y="712052"/>
                  </a:lnTo>
                  <a:lnTo>
                    <a:pt x="4388250" y="751543"/>
                  </a:lnTo>
                  <a:lnTo>
                    <a:pt x="4335930" y="790577"/>
                  </a:lnTo>
                  <a:lnTo>
                    <a:pt x="4272186" y="829011"/>
                  </a:lnTo>
                  <a:lnTo>
                    <a:pt x="4235983" y="847957"/>
                  </a:lnTo>
                  <a:lnTo>
                    <a:pt x="4196865" y="866700"/>
                  </a:lnTo>
                  <a:lnTo>
                    <a:pt x="4134378" y="893654"/>
                  </a:lnTo>
                  <a:lnTo>
                    <a:pt x="4066917" y="919498"/>
                  </a:lnTo>
                  <a:lnTo>
                    <a:pt x="3994703" y="944203"/>
                  </a:lnTo>
                  <a:lnTo>
                    <a:pt x="3956883" y="956119"/>
                  </a:lnTo>
                  <a:lnTo>
                    <a:pt x="3917958" y="967740"/>
                  </a:lnTo>
                  <a:lnTo>
                    <a:pt x="3877955" y="979061"/>
                  </a:lnTo>
                  <a:lnTo>
                    <a:pt x="3836902" y="990080"/>
                  </a:lnTo>
                  <a:lnTo>
                    <a:pt x="3794826" y="1000793"/>
                  </a:lnTo>
                  <a:lnTo>
                    <a:pt x="3751756" y="1011196"/>
                  </a:lnTo>
                  <a:lnTo>
                    <a:pt x="3707718" y="1021286"/>
                  </a:lnTo>
                  <a:lnTo>
                    <a:pt x="3662741" y="1031058"/>
                  </a:lnTo>
                  <a:lnTo>
                    <a:pt x="3616851" y="1040511"/>
                  </a:lnTo>
                  <a:lnTo>
                    <a:pt x="3570078" y="1049639"/>
                  </a:lnTo>
                  <a:lnTo>
                    <a:pt x="3522447" y="1058439"/>
                  </a:lnTo>
                  <a:lnTo>
                    <a:pt x="3473987" y="1066908"/>
                  </a:lnTo>
                  <a:lnTo>
                    <a:pt x="3424726" y="1075042"/>
                  </a:lnTo>
                  <a:lnTo>
                    <a:pt x="3374690" y="1082838"/>
                  </a:lnTo>
                  <a:lnTo>
                    <a:pt x="3323909" y="1090292"/>
                  </a:lnTo>
                  <a:lnTo>
                    <a:pt x="3272408" y="1097400"/>
                  </a:lnTo>
                  <a:lnTo>
                    <a:pt x="3220217" y="1104159"/>
                  </a:lnTo>
                  <a:lnTo>
                    <a:pt x="3167361" y="1110565"/>
                  </a:lnTo>
                  <a:lnTo>
                    <a:pt x="3113870" y="1116615"/>
                  </a:lnTo>
                  <a:lnTo>
                    <a:pt x="3059771" y="1122305"/>
                  </a:lnTo>
                  <a:lnTo>
                    <a:pt x="3005091" y="1127632"/>
                  </a:lnTo>
                  <a:lnTo>
                    <a:pt x="2949858" y="1132591"/>
                  </a:lnTo>
                  <a:lnTo>
                    <a:pt x="2894099" y="1137180"/>
                  </a:lnTo>
                  <a:lnTo>
                    <a:pt x="2837843" y="1141395"/>
                  </a:lnTo>
                  <a:lnTo>
                    <a:pt x="2781116" y="1145232"/>
                  </a:lnTo>
                  <a:lnTo>
                    <a:pt x="2723947" y="1148687"/>
                  </a:lnTo>
                  <a:lnTo>
                    <a:pt x="2666362" y="1151758"/>
                  </a:lnTo>
                  <a:lnTo>
                    <a:pt x="2608391" y="1154440"/>
                  </a:lnTo>
                  <a:lnTo>
                    <a:pt x="2550059" y="1156730"/>
                  </a:lnTo>
                  <a:lnTo>
                    <a:pt x="2491395" y="1158624"/>
                  </a:lnTo>
                  <a:lnTo>
                    <a:pt x="2432427" y="1160119"/>
                  </a:lnTo>
                  <a:lnTo>
                    <a:pt x="2373182" y="1161211"/>
                  </a:lnTo>
                  <a:lnTo>
                    <a:pt x="2313687" y="1161897"/>
                  </a:lnTo>
                  <a:lnTo>
                    <a:pt x="2253971" y="1162173"/>
                  </a:lnTo>
                  <a:lnTo>
                    <a:pt x="2194060" y="1162035"/>
                  </a:lnTo>
                  <a:lnTo>
                    <a:pt x="2133983" y="1161480"/>
                  </a:lnTo>
                  <a:lnTo>
                    <a:pt x="2073767" y="1160504"/>
                  </a:lnTo>
                  <a:lnTo>
                    <a:pt x="2013440" y="1159104"/>
                  </a:lnTo>
                  <a:lnTo>
                    <a:pt x="1953029" y="1157276"/>
                  </a:lnTo>
                  <a:lnTo>
                    <a:pt x="1308631" y="1307416"/>
                  </a:lnTo>
                  <a:close/>
                </a:path>
              </a:pathLst>
            </a:custGeom>
            <a:ln w="12700">
              <a:solidFill>
                <a:srgbClr val="6A1A68"/>
              </a:solidFill>
            </a:ln>
          </p:spPr>
          <p:txBody>
            <a:bodyPr wrap="square" lIns="0" tIns="0" rIns="0" bIns="0" rtlCol="0"/>
            <a:lstStyle/>
            <a:p>
              <a:endParaRPr/>
            </a:p>
          </p:txBody>
        </p:sp>
      </p:grpSp>
      <p:sp>
        <p:nvSpPr>
          <p:cNvPr id="27" name="TextBox 26">
            <a:extLst>
              <a:ext uri="{FF2B5EF4-FFF2-40B4-BE49-F238E27FC236}">
                <a16:creationId xmlns:a16="http://schemas.microsoft.com/office/drawing/2014/main" id="{246D6586-F75E-3372-31D0-1BB6180D589A}"/>
              </a:ext>
            </a:extLst>
          </p:cNvPr>
          <p:cNvSpPr txBox="1"/>
          <p:nvPr/>
        </p:nvSpPr>
        <p:spPr>
          <a:xfrm>
            <a:off x="459612" y="3243581"/>
            <a:ext cx="6097604" cy="307777"/>
          </a:xfrm>
          <a:prstGeom prst="rect">
            <a:avLst/>
          </a:prstGeom>
          <a:noFill/>
        </p:spPr>
        <p:txBody>
          <a:bodyPr wrap="square">
            <a:spAutoFit/>
          </a:bodyPr>
          <a:lstStyle/>
          <a:p>
            <a:pPr marL="12700">
              <a:spcBef>
                <a:spcPts val="125"/>
              </a:spcBef>
            </a:pPr>
            <a:r>
              <a:rPr lang="en-US">
                <a:solidFill>
                  <a:schemeClr val="accent1"/>
                </a:solidFill>
                <a:latin typeface="Montserrat ExtraBold"/>
                <a:sym typeface="Montserrat ExtraBold"/>
              </a:rPr>
              <a:t>FFT NumPy code</a:t>
            </a:r>
            <a:r>
              <a:rPr lang="en-US" b="1" spc="11">
                <a:solidFill>
                  <a:srgbClr val="B5DBF8"/>
                </a:solidFill>
                <a:latin typeface="Gothic Uralic"/>
                <a:cs typeface="Gothic Uralic"/>
              </a:rPr>
              <a:t>:</a:t>
            </a:r>
            <a:endParaRPr lang="en-US">
              <a:latin typeface="Gothic Uralic"/>
              <a:cs typeface="Gothic Uralic"/>
            </a:endParaRPr>
          </a:p>
        </p:txBody>
      </p:sp>
      <p:sp>
        <p:nvSpPr>
          <p:cNvPr id="31" name="TextBox 30">
            <a:extLst>
              <a:ext uri="{FF2B5EF4-FFF2-40B4-BE49-F238E27FC236}">
                <a16:creationId xmlns:a16="http://schemas.microsoft.com/office/drawing/2014/main" id="{7E5E9D2C-9EFF-5473-E210-4BFA8D9E6313}"/>
              </a:ext>
            </a:extLst>
          </p:cNvPr>
          <p:cNvSpPr txBox="1"/>
          <p:nvPr/>
        </p:nvSpPr>
        <p:spPr>
          <a:xfrm>
            <a:off x="5189525" y="1902044"/>
            <a:ext cx="761252" cy="307777"/>
          </a:xfrm>
          <a:prstGeom prst="rect">
            <a:avLst/>
          </a:prstGeom>
          <a:noFill/>
        </p:spPr>
        <p:txBody>
          <a:bodyPr wrap="square">
            <a:spAutoFit/>
          </a:bodyPr>
          <a:lstStyle/>
          <a:p>
            <a:pPr marL="12700" algn="ctr">
              <a:spcBef>
                <a:spcPts val="100"/>
              </a:spcBef>
            </a:pPr>
            <a:r>
              <a:rPr lang="en-US" sz="1400" spc="25">
                <a:solidFill>
                  <a:srgbClr val="FFFFFF"/>
                </a:solidFill>
                <a:latin typeface="URW Gothic"/>
                <a:cs typeface="URW Gothic"/>
              </a:rPr>
              <a:t>FFT</a:t>
            </a:r>
            <a:endParaRPr lang="en-US" sz="1400">
              <a:latin typeface="URW Gothic"/>
              <a:cs typeface="URW Gothic"/>
            </a:endParaRPr>
          </a:p>
        </p:txBody>
      </p:sp>
      <p:sp>
        <p:nvSpPr>
          <p:cNvPr id="33" name="TextBox 32">
            <a:extLst>
              <a:ext uri="{FF2B5EF4-FFF2-40B4-BE49-F238E27FC236}">
                <a16:creationId xmlns:a16="http://schemas.microsoft.com/office/drawing/2014/main" id="{75B6A894-42CE-DB36-FFB8-2B8824B5C96C}"/>
              </a:ext>
            </a:extLst>
          </p:cNvPr>
          <p:cNvSpPr txBox="1"/>
          <p:nvPr/>
        </p:nvSpPr>
        <p:spPr>
          <a:xfrm>
            <a:off x="9174793" y="4927732"/>
            <a:ext cx="2510951" cy="307777"/>
          </a:xfrm>
          <a:prstGeom prst="rect">
            <a:avLst/>
          </a:prstGeom>
          <a:noFill/>
        </p:spPr>
        <p:txBody>
          <a:bodyPr wrap="square">
            <a:spAutoFit/>
          </a:bodyPr>
          <a:lstStyle/>
          <a:p>
            <a:pPr marL="12700">
              <a:spcBef>
                <a:spcPts val="125"/>
              </a:spcBef>
            </a:pPr>
            <a:r>
              <a:rPr lang="en-US" spc="5" dirty="0">
                <a:solidFill>
                  <a:srgbClr val="FFFFFF"/>
                </a:solidFill>
                <a:latin typeface="URW Gothic"/>
                <a:cs typeface="URW Gothic"/>
              </a:rPr>
              <a:t>{</a:t>
            </a:r>
            <a:r>
              <a:rPr lang="en-US" spc="-5" dirty="0">
                <a:solidFill>
                  <a:srgbClr val="FFFFFF"/>
                </a:solidFill>
                <a:latin typeface="URW Gothic"/>
                <a:cs typeface="URW Gothic"/>
              </a:rPr>
              <a:t> </a:t>
            </a:r>
            <a:r>
              <a:rPr lang="en-US" spc="15" dirty="0">
                <a:solidFill>
                  <a:srgbClr val="FFFFFF"/>
                </a:solidFill>
                <a:latin typeface="URW Gothic"/>
                <a:cs typeface="URW Gothic"/>
              </a:rPr>
              <a:t>2</a:t>
            </a:r>
            <a:r>
              <a:rPr lang="en-US" spc="-60" dirty="0">
                <a:solidFill>
                  <a:srgbClr val="FFFFFF"/>
                </a:solidFill>
                <a:latin typeface="URW Gothic"/>
                <a:cs typeface="URW Gothic"/>
              </a:rPr>
              <a:t> </a:t>
            </a:r>
            <a:r>
              <a:rPr lang="en-US" spc="11" dirty="0">
                <a:solidFill>
                  <a:srgbClr val="FFFFFF"/>
                </a:solidFill>
                <a:latin typeface="URW Gothic"/>
                <a:cs typeface="URW Gothic"/>
              </a:rPr>
              <a:t>*</a:t>
            </a:r>
            <a:r>
              <a:rPr lang="en-US" spc="-31" dirty="0">
                <a:solidFill>
                  <a:srgbClr val="FFFFFF"/>
                </a:solidFill>
                <a:latin typeface="URW Gothic"/>
                <a:cs typeface="URW Gothic"/>
              </a:rPr>
              <a:t> </a:t>
            </a:r>
            <a:r>
              <a:rPr lang="en-US" spc="5" dirty="0">
                <a:solidFill>
                  <a:srgbClr val="FFFFFF"/>
                </a:solidFill>
                <a:latin typeface="URW Gothic"/>
                <a:cs typeface="URW Gothic"/>
              </a:rPr>
              <a:t>dot(exp(-</a:t>
            </a:r>
            <a:r>
              <a:rPr lang="en-US" spc="5" dirty="0" err="1">
                <a:solidFill>
                  <a:srgbClr val="FFFFFF"/>
                </a:solidFill>
                <a:latin typeface="URW Gothic"/>
                <a:cs typeface="URW Gothic"/>
              </a:rPr>
              <a:t>i</a:t>
            </a:r>
            <a:r>
              <a:rPr lang="en-US" spc="-80" dirty="0">
                <a:solidFill>
                  <a:srgbClr val="FFFFFF"/>
                </a:solidFill>
                <a:latin typeface="URW Gothic"/>
                <a:cs typeface="URW Gothic"/>
              </a:rPr>
              <a:t> </a:t>
            </a:r>
            <a:r>
              <a:rPr lang="en-US" spc="11" dirty="0">
                <a:solidFill>
                  <a:srgbClr val="FFFFFF"/>
                </a:solidFill>
                <a:latin typeface="URW Gothic"/>
                <a:cs typeface="URW Gothic"/>
              </a:rPr>
              <a:t>x</a:t>
            </a:r>
            <a:r>
              <a:rPr lang="en-US" spc="-31" dirty="0">
                <a:solidFill>
                  <a:srgbClr val="FFFFFF"/>
                </a:solidFill>
                <a:latin typeface="URW Gothic"/>
                <a:cs typeface="URW Gothic"/>
              </a:rPr>
              <a:t> </a:t>
            </a:r>
            <a:r>
              <a:rPr lang="en-US" spc="40" dirty="0">
                <a:solidFill>
                  <a:srgbClr val="FFFFFF"/>
                </a:solidFill>
                <a:latin typeface="URW Gothic"/>
                <a:cs typeface="URW Gothic"/>
              </a:rPr>
              <a:t>2</a:t>
            </a:r>
            <a:r>
              <a:rPr lang="el-GR" spc="40" dirty="0">
                <a:solidFill>
                  <a:srgbClr val="FFFFFF"/>
                </a:solidFill>
                <a:latin typeface="URW Gothic"/>
                <a:cs typeface="URW Gothic"/>
              </a:rPr>
              <a:t>π</a:t>
            </a:r>
            <a:r>
              <a:rPr lang="en-US" spc="40" dirty="0">
                <a:solidFill>
                  <a:srgbClr val="FFFFFF"/>
                </a:solidFill>
                <a:latin typeface="URW Gothic"/>
                <a:cs typeface="URW Gothic"/>
              </a:rPr>
              <a:t>ft),</a:t>
            </a:r>
            <a:r>
              <a:rPr lang="en-US" spc="-195" dirty="0">
                <a:solidFill>
                  <a:srgbClr val="FFFFFF"/>
                </a:solidFill>
                <a:latin typeface="URW Gothic"/>
                <a:cs typeface="URW Gothic"/>
              </a:rPr>
              <a:t> </a:t>
            </a:r>
            <a:r>
              <a:rPr lang="en-US" dirty="0">
                <a:solidFill>
                  <a:srgbClr val="FFFFFF"/>
                </a:solidFill>
                <a:latin typeface="URW Gothic"/>
                <a:cs typeface="URW Gothic"/>
              </a:rPr>
              <a:t>Y)</a:t>
            </a:r>
            <a:r>
              <a:rPr lang="en-US" spc="-25" dirty="0">
                <a:solidFill>
                  <a:srgbClr val="FFFFFF"/>
                </a:solidFill>
                <a:latin typeface="URW Gothic"/>
                <a:cs typeface="URW Gothic"/>
              </a:rPr>
              <a:t> </a:t>
            </a:r>
            <a:r>
              <a:rPr lang="en-US" spc="5" dirty="0">
                <a:solidFill>
                  <a:srgbClr val="FFFFFF"/>
                </a:solidFill>
                <a:latin typeface="URW Gothic"/>
                <a:cs typeface="URW Gothic"/>
              </a:rPr>
              <a:t>}</a:t>
            </a:r>
            <a:r>
              <a:rPr lang="en-US" dirty="0">
                <a:solidFill>
                  <a:srgbClr val="FFFFFF"/>
                </a:solidFill>
                <a:latin typeface="URW Gothic"/>
                <a:cs typeface="URW Gothic"/>
              </a:rPr>
              <a:t> </a:t>
            </a:r>
            <a:r>
              <a:rPr lang="en-US" spc="11" dirty="0">
                <a:solidFill>
                  <a:srgbClr val="FFFFFF"/>
                </a:solidFill>
                <a:latin typeface="URW Gothic"/>
                <a:cs typeface="URW Gothic"/>
              </a:rPr>
              <a:t>/</a:t>
            </a:r>
            <a:r>
              <a:rPr lang="en-US" spc="-45" dirty="0">
                <a:solidFill>
                  <a:srgbClr val="FFFFFF"/>
                </a:solidFill>
                <a:latin typeface="URW Gothic"/>
                <a:cs typeface="URW Gothic"/>
              </a:rPr>
              <a:t> </a:t>
            </a:r>
            <a:r>
              <a:rPr lang="en-US" spc="20" dirty="0">
                <a:solidFill>
                  <a:srgbClr val="FFFFFF"/>
                </a:solidFill>
                <a:latin typeface="URW Gothic"/>
                <a:cs typeface="URW Gothic"/>
              </a:rPr>
              <a:t>N</a:t>
            </a:r>
            <a:endParaRPr lang="en-US" dirty="0">
              <a:latin typeface="URW Gothic"/>
              <a:cs typeface="URW Gothic"/>
            </a:endParaRPr>
          </a:p>
        </p:txBody>
      </p:sp>
      <p:sp>
        <p:nvSpPr>
          <p:cNvPr id="35" name="TextBox 34">
            <a:extLst>
              <a:ext uri="{FF2B5EF4-FFF2-40B4-BE49-F238E27FC236}">
                <a16:creationId xmlns:a16="http://schemas.microsoft.com/office/drawing/2014/main" id="{3DF03C77-C7A0-8CCD-D010-B81FF5D7FDF0}"/>
              </a:ext>
            </a:extLst>
          </p:cNvPr>
          <p:cNvSpPr txBox="1"/>
          <p:nvPr/>
        </p:nvSpPr>
        <p:spPr>
          <a:xfrm>
            <a:off x="9375997" y="4722093"/>
            <a:ext cx="1891059" cy="307777"/>
          </a:xfrm>
          <a:prstGeom prst="rect">
            <a:avLst/>
          </a:prstGeom>
          <a:noFill/>
        </p:spPr>
        <p:txBody>
          <a:bodyPr wrap="square">
            <a:spAutoFit/>
          </a:bodyPr>
          <a:lstStyle/>
          <a:p>
            <a:pPr marL="12700">
              <a:spcBef>
                <a:spcPts val="125"/>
              </a:spcBef>
            </a:pPr>
            <a:r>
              <a:rPr lang="en-US" b="1" spc="20" dirty="0">
                <a:solidFill>
                  <a:srgbClr val="FFFFFF"/>
                </a:solidFill>
                <a:latin typeface="Times New Roman" panose="02020603050405020304" pitchFamily="18" charset="0"/>
                <a:cs typeface="Times New Roman" panose="02020603050405020304" pitchFamily="18" charset="0"/>
              </a:rPr>
              <a:t>Similarity</a:t>
            </a:r>
            <a:r>
              <a:rPr lang="en-US" b="1" spc="-185" dirty="0">
                <a:solidFill>
                  <a:srgbClr val="FFFFFF"/>
                </a:solidFill>
                <a:latin typeface="Times New Roman" panose="02020603050405020304" pitchFamily="18" charset="0"/>
                <a:cs typeface="Times New Roman" panose="02020603050405020304" pitchFamily="18" charset="0"/>
              </a:rPr>
              <a:t> </a:t>
            </a:r>
            <a:r>
              <a:rPr lang="en-US" b="1" spc="20" dirty="0">
                <a:solidFill>
                  <a:srgbClr val="FFFFFF"/>
                </a:solidFill>
                <a:latin typeface="Times New Roman" panose="02020603050405020304" pitchFamily="18" charset="0"/>
                <a:cs typeface="Times New Roman" panose="02020603050405020304" pitchFamily="18" charset="0"/>
              </a:rPr>
              <a:t>is</a:t>
            </a:r>
            <a:r>
              <a:rPr lang="en-US" b="1" spc="-131" dirty="0">
                <a:solidFill>
                  <a:srgbClr val="FFFFFF"/>
                </a:solidFill>
                <a:latin typeface="Times New Roman" panose="02020603050405020304" pitchFamily="18" charset="0"/>
                <a:cs typeface="Times New Roman" panose="02020603050405020304" pitchFamily="18" charset="0"/>
              </a:rPr>
              <a:t> </a:t>
            </a:r>
            <a:r>
              <a:rPr lang="en-US" b="1" spc="25" dirty="0">
                <a:solidFill>
                  <a:srgbClr val="FFFFFF"/>
                </a:solidFill>
                <a:latin typeface="Times New Roman" panose="02020603050405020304" pitchFamily="18" charset="0"/>
                <a:cs typeface="Times New Roman" panose="02020603050405020304" pitchFamily="18" charset="0"/>
              </a:rPr>
              <a:t>given</a:t>
            </a:r>
            <a:r>
              <a:rPr lang="en-US" b="1" spc="-135" dirty="0">
                <a:solidFill>
                  <a:srgbClr val="FFFFFF"/>
                </a:solidFill>
                <a:latin typeface="Times New Roman" panose="02020603050405020304" pitchFamily="18" charset="0"/>
                <a:cs typeface="Times New Roman" panose="02020603050405020304" pitchFamily="18" charset="0"/>
              </a:rPr>
              <a:t> </a:t>
            </a:r>
            <a:r>
              <a:rPr lang="en-US" b="1" spc="20" dirty="0">
                <a:solidFill>
                  <a:srgbClr val="FFFFFF"/>
                </a:solidFill>
                <a:latin typeface="Times New Roman" panose="02020603050405020304" pitchFamily="18" charset="0"/>
                <a:cs typeface="Times New Roman" panose="02020603050405020304" pitchFamily="18" charset="0"/>
              </a:rPr>
              <a:t>by: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718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695" y="288945"/>
            <a:ext cx="7821233" cy="394980"/>
          </a:xfrm>
          <a:prstGeom prst="rect">
            <a:avLst/>
          </a:prstGeom>
        </p:spPr>
        <p:txBody>
          <a:bodyPr spcFirstLastPara="1" vert="horz" wrap="square" lIns="0" tIns="12700" rIns="0" bIns="0" rtlCol="0" anchor="t" anchorCtr="0">
            <a:spAutoFit/>
          </a:bodyPr>
          <a:lstStyle/>
          <a:p>
            <a:pPr marL="12700">
              <a:spcBef>
                <a:spcPts val="100"/>
              </a:spcBef>
            </a:pPr>
            <a:r>
              <a:rPr sz="2400" spc="-5" dirty="0"/>
              <a:t>Windowed </a:t>
            </a:r>
            <a:r>
              <a:rPr sz="2400" spc="-15" dirty="0"/>
              <a:t>Feature </a:t>
            </a:r>
            <a:r>
              <a:rPr sz="2400" dirty="0"/>
              <a:t>Extraction </a:t>
            </a:r>
            <a:r>
              <a:rPr sz="2400" spc="-20" dirty="0"/>
              <a:t>of</a:t>
            </a:r>
            <a:r>
              <a:rPr sz="2400" spc="169" dirty="0"/>
              <a:t> </a:t>
            </a:r>
            <a:r>
              <a:rPr sz="2400" dirty="0"/>
              <a:t>Signals:</a:t>
            </a:r>
          </a:p>
        </p:txBody>
      </p:sp>
      <p:grpSp>
        <p:nvGrpSpPr>
          <p:cNvPr id="3" name="object 3"/>
          <p:cNvGrpSpPr/>
          <p:nvPr/>
        </p:nvGrpSpPr>
        <p:grpSpPr>
          <a:xfrm>
            <a:off x="66675" y="952566"/>
            <a:ext cx="11755120" cy="952500"/>
            <a:chOff x="66675" y="952563"/>
            <a:chExt cx="11755120" cy="952500"/>
          </a:xfrm>
        </p:grpSpPr>
        <p:sp>
          <p:nvSpPr>
            <p:cNvPr id="4" name="object 4"/>
            <p:cNvSpPr/>
            <p:nvPr/>
          </p:nvSpPr>
          <p:spPr>
            <a:xfrm>
              <a:off x="481012" y="1128775"/>
              <a:ext cx="10982325" cy="600075"/>
            </a:xfrm>
            <a:custGeom>
              <a:avLst/>
              <a:gdLst/>
              <a:ahLst/>
              <a:cxnLst/>
              <a:rect l="l" t="t" r="r" b="b"/>
              <a:pathLst>
                <a:path w="10982325" h="600075">
                  <a:moveTo>
                    <a:pt x="10982325" y="0"/>
                  </a:moveTo>
                  <a:lnTo>
                    <a:pt x="0" y="0"/>
                  </a:lnTo>
                  <a:lnTo>
                    <a:pt x="0" y="600075"/>
                  </a:lnTo>
                  <a:lnTo>
                    <a:pt x="10982325" y="600075"/>
                  </a:lnTo>
                  <a:lnTo>
                    <a:pt x="10982325" y="0"/>
                  </a:lnTo>
                  <a:close/>
                </a:path>
              </a:pathLst>
            </a:custGeom>
            <a:solidFill>
              <a:srgbClr val="FFFFFF"/>
            </a:solidFill>
          </p:spPr>
          <p:txBody>
            <a:bodyPr wrap="square" lIns="0" tIns="0" rIns="0" bIns="0" rtlCol="0"/>
            <a:lstStyle/>
            <a:p>
              <a:endParaRPr/>
            </a:p>
          </p:txBody>
        </p:sp>
        <p:sp>
          <p:nvSpPr>
            <p:cNvPr id="5" name="object 5"/>
            <p:cNvSpPr/>
            <p:nvPr/>
          </p:nvSpPr>
          <p:spPr>
            <a:xfrm>
              <a:off x="481012" y="1128775"/>
              <a:ext cx="10982325" cy="600075"/>
            </a:xfrm>
            <a:custGeom>
              <a:avLst/>
              <a:gdLst/>
              <a:ahLst/>
              <a:cxnLst/>
              <a:rect l="l" t="t" r="r" b="b"/>
              <a:pathLst>
                <a:path w="10982325" h="600075">
                  <a:moveTo>
                    <a:pt x="0" y="600075"/>
                  </a:moveTo>
                  <a:lnTo>
                    <a:pt x="10982325" y="600075"/>
                  </a:lnTo>
                  <a:lnTo>
                    <a:pt x="10982325" y="0"/>
                  </a:lnTo>
                  <a:lnTo>
                    <a:pt x="0" y="0"/>
                  </a:lnTo>
                  <a:lnTo>
                    <a:pt x="0" y="600075"/>
                  </a:lnTo>
                  <a:close/>
                </a:path>
              </a:pathLst>
            </a:custGeom>
            <a:ln w="12700">
              <a:solidFill>
                <a:srgbClr val="6A1A68"/>
              </a:solidFill>
            </a:ln>
          </p:spPr>
          <p:txBody>
            <a:bodyPr wrap="square" lIns="0" tIns="0" rIns="0" bIns="0" rtlCol="0"/>
            <a:lstStyle/>
            <a:p>
              <a:endParaRPr/>
            </a:p>
          </p:txBody>
        </p:sp>
        <p:sp>
          <p:nvSpPr>
            <p:cNvPr id="6" name="object 6"/>
            <p:cNvSpPr/>
            <p:nvPr/>
          </p:nvSpPr>
          <p:spPr>
            <a:xfrm>
              <a:off x="66675" y="1257299"/>
              <a:ext cx="11754612" cy="40005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71512"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FF0000"/>
              </a:solidFill>
            </a:ln>
          </p:spPr>
          <p:txBody>
            <a:bodyPr wrap="square" lIns="0" tIns="0" rIns="0" bIns="0" rtlCol="0"/>
            <a:lstStyle/>
            <a:p>
              <a:endParaRPr/>
            </a:p>
          </p:txBody>
        </p:sp>
      </p:grpSp>
      <p:sp>
        <p:nvSpPr>
          <p:cNvPr id="8" name="object 8"/>
          <p:cNvSpPr txBox="1"/>
          <p:nvPr/>
        </p:nvSpPr>
        <p:spPr>
          <a:xfrm>
            <a:off x="687073" y="1892240"/>
            <a:ext cx="384175" cy="231474"/>
          </a:xfrm>
          <a:prstGeom prst="rect">
            <a:avLst/>
          </a:prstGeom>
        </p:spPr>
        <p:txBody>
          <a:bodyPr vert="horz" wrap="square" lIns="0" tIns="15875" rIns="0" bIns="0" rtlCol="0">
            <a:spAutoFit/>
          </a:bodyPr>
          <a:lstStyle/>
          <a:p>
            <a:pPr marL="12700">
              <a:spcBef>
                <a:spcPts val="125"/>
              </a:spcBef>
            </a:pPr>
            <a:r>
              <a:rPr b="1" spc="5">
                <a:solidFill>
                  <a:srgbClr val="FF0000"/>
                </a:solidFill>
                <a:latin typeface="Gothic Uralic"/>
                <a:cs typeface="Gothic Uralic"/>
              </a:rPr>
              <a:t>t </a:t>
            </a:r>
            <a:r>
              <a:rPr b="1" spc="15">
                <a:solidFill>
                  <a:srgbClr val="FF0000"/>
                </a:solidFill>
                <a:latin typeface="Gothic Uralic"/>
                <a:cs typeface="Gothic Uralic"/>
              </a:rPr>
              <a:t>=</a:t>
            </a:r>
            <a:r>
              <a:rPr b="1" spc="-140">
                <a:solidFill>
                  <a:srgbClr val="FF0000"/>
                </a:solidFill>
                <a:latin typeface="Gothic Uralic"/>
                <a:cs typeface="Gothic Uralic"/>
              </a:rPr>
              <a:t> </a:t>
            </a:r>
            <a:r>
              <a:rPr b="1" spc="15">
                <a:solidFill>
                  <a:srgbClr val="FF0000"/>
                </a:solidFill>
                <a:latin typeface="Gothic Uralic"/>
                <a:cs typeface="Gothic Uralic"/>
              </a:rPr>
              <a:t>1</a:t>
            </a:r>
            <a:endParaRPr>
              <a:latin typeface="Gothic Uralic"/>
              <a:cs typeface="Gothic Uralic"/>
            </a:endParaRPr>
          </a:p>
        </p:txBody>
      </p:sp>
      <p:grpSp>
        <p:nvGrpSpPr>
          <p:cNvPr id="9" name="object 9"/>
          <p:cNvGrpSpPr/>
          <p:nvPr/>
        </p:nvGrpSpPr>
        <p:grpSpPr>
          <a:xfrm>
            <a:off x="1152529" y="866839"/>
            <a:ext cx="2181860" cy="1152525"/>
            <a:chOff x="1152525" y="866838"/>
            <a:chExt cx="2181860" cy="1152525"/>
          </a:xfrm>
        </p:grpSpPr>
        <p:sp>
          <p:nvSpPr>
            <p:cNvPr id="10" name="object 10"/>
            <p:cNvSpPr/>
            <p:nvPr/>
          </p:nvSpPr>
          <p:spPr>
            <a:xfrm>
              <a:off x="1166812" y="928750"/>
              <a:ext cx="1657350" cy="1019175"/>
            </a:xfrm>
            <a:custGeom>
              <a:avLst/>
              <a:gdLst/>
              <a:ahLst/>
              <a:cxnLst/>
              <a:rect l="l" t="t" r="r" b="b"/>
              <a:pathLst>
                <a:path w="1657350" h="1019175">
                  <a:moveTo>
                    <a:pt x="0" y="1019175"/>
                  </a:moveTo>
                  <a:lnTo>
                    <a:pt x="1657350" y="1019175"/>
                  </a:lnTo>
                  <a:lnTo>
                    <a:pt x="1657350" y="0"/>
                  </a:lnTo>
                  <a:lnTo>
                    <a:pt x="0" y="0"/>
                  </a:lnTo>
                  <a:lnTo>
                    <a:pt x="0" y="1019175"/>
                  </a:lnTo>
                  <a:close/>
                </a:path>
              </a:pathLst>
            </a:custGeom>
            <a:ln w="28575">
              <a:solidFill>
                <a:srgbClr val="00AF50"/>
              </a:solidFill>
            </a:ln>
          </p:spPr>
          <p:txBody>
            <a:bodyPr wrap="square" lIns="0" tIns="0" rIns="0" bIns="0" rtlCol="0"/>
            <a:lstStyle/>
            <a:p>
              <a:endParaRPr/>
            </a:p>
          </p:txBody>
        </p:sp>
        <p:sp>
          <p:nvSpPr>
            <p:cNvPr id="11" name="object 11"/>
            <p:cNvSpPr/>
            <p:nvPr/>
          </p:nvSpPr>
          <p:spPr>
            <a:xfrm>
              <a:off x="1662176" y="881125"/>
              <a:ext cx="1657350" cy="1123950"/>
            </a:xfrm>
            <a:custGeom>
              <a:avLst/>
              <a:gdLst/>
              <a:ahLst/>
              <a:cxnLst/>
              <a:rect l="l" t="t" r="r" b="b"/>
              <a:pathLst>
                <a:path w="1657350" h="1123950">
                  <a:moveTo>
                    <a:pt x="0" y="1123950"/>
                  </a:moveTo>
                  <a:lnTo>
                    <a:pt x="1657350" y="1123950"/>
                  </a:lnTo>
                  <a:lnTo>
                    <a:pt x="1657350" y="0"/>
                  </a:lnTo>
                  <a:lnTo>
                    <a:pt x="0" y="0"/>
                  </a:lnTo>
                  <a:lnTo>
                    <a:pt x="0" y="1123950"/>
                  </a:lnTo>
                  <a:close/>
                </a:path>
              </a:pathLst>
            </a:custGeom>
            <a:ln w="28575">
              <a:solidFill>
                <a:srgbClr val="8FC8F4"/>
              </a:solidFill>
            </a:ln>
          </p:spPr>
          <p:txBody>
            <a:bodyPr wrap="square" lIns="0" tIns="0" rIns="0" bIns="0" rtlCol="0"/>
            <a:lstStyle/>
            <a:p>
              <a:endParaRPr/>
            </a:p>
          </p:txBody>
        </p:sp>
      </p:grpSp>
      <p:sp>
        <p:nvSpPr>
          <p:cNvPr id="12" name="object 12"/>
          <p:cNvSpPr txBox="1"/>
          <p:nvPr/>
        </p:nvSpPr>
        <p:spPr>
          <a:xfrm>
            <a:off x="1183643" y="1954788"/>
            <a:ext cx="384175" cy="231474"/>
          </a:xfrm>
          <a:prstGeom prst="rect">
            <a:avLst/>
          </a:prstGeom>
        </p:spPr>
        <p:txBody>
          <a:bodyPr vert="horz" wrap="square" lIns="0" tIns="15875" rIns="0" bIns="0" rtlCol="0">
            <a:spAutoFit/>
          </a:bodyPr>
          <a:lstStyle/>
          <a:p>
            <a:pPr marL="12700">
              <a:spcBef>
                <a:spcPts val="125"/>
              </a:spcBef>
            </a:pPr>
            <a:r>
              <a:rPr b="1" spc="5">
                <a:solidFill>
                  <a:srgbClr val="00AF50"/>
                </a:solidFill>
                <a:latin typeface="Gothic Uralic"/>
                <a:cs typeface="Gothic Uralic"/>
              </a:rPr>
              <a:t>t </a:t>
            </a:r>
            <a:r>
              <a:rPr b="1" spc="15">
                <a:solidFill>
                  <a:srgbClr val="00AF50"/>
                </a:solidFill>
                <a:latin typeface="Gothic Uralic"/>
                <a:cs typeface="Gothic Uralic"/>
              </a:rPr>
              <a:t>=</a:t>
            </a:r>
            <a:r>
              <a:rPr b="1" spc="-140">
                <a:solidFill>
                  <a:srgbClr val="00AF50"/>
                </a:solidFill>
                <a:latin typeface="Gothic Uralic"/>
                <a:cs typeface="Gothic Uralic"/>
              </a:rPr>
              <a:t> </a:t>
            </a:r>
            <a:r>
              <a:rPr b="1" spc="11">
                <a:solidFill>
                  <a:srgbClr val="00AF50"/>
                </a:solidFill>
                <a:latin typeface="Gothic Uralic"/>
                <a:cs typeface="Gothic Uralic"/>
              </a:rPr>
              <a:t>2</a:t>
            </a:r>
            <a:endParaRPr>
              <a:latin typeface="Gothic Uralic"/>
              <a:cs typeface="Gothic Uralic"/>
            </a:endParaRPr>
          </a:p>
        </p:txBody>
      </p:sp>
      <p:sp>
        <p:nvSpPr>
          <p:cNvPr id="13" name="object 13"/>
          <p:cNvSpPr txBox="1"/>
          <p:nvPr/>
        </p:nvSpPr>
        <p:spPr>
          <a:xfrm>
            <a:off x="1697735" y="2007556"/>
            <a:ext cx="384811" cy="231474"/>
          </a:xfrm>
          <a:prstGeom prst="rect">
            <a:avLst/>
          </a:prstGeom>
        </p:spPr>
        <p:txBody>
          <a:bodyPr vert="horz" wrap="square" lIns="0" tIns="15875" rIns="0" bIns="0" rtlCol="0">
            <a:spAutoFit/>
          </a:bodyPr>
          <a:lstStyle/>
          <a:p>
            <a:pPr marL="12700">
              <a:spcBef>
                <a:spcPts val="125"/>
              </a:spcBef>
            </a:pPr>
            <a:r>
              <a:rPr b="1" spc="5">
                <a:solidFill>
                  <a:srgbClr val="8FC8F4"/>
                </a:solidFill>
                <a:latin typeface="Gothic Uralic"/>
                <a:cs typeface="Gothic Uralic"/>
              </a:rPr>
              <a:t>t </a:t>
            </a:r>
            <a:r>
              <a:rPr b="1" spc="15">
                <a:solidFill>
                  <a:srgbClr val="8FC8F4"/>
                </a:solidFill>
                <a:latin typeface="Gothic Uralic"/>
                <a:cs typeface="Gothic Uralic"/>
              </a:rPr>
              <a:t>=</a:t>
            </a:r>
            <a:r>
              <a:rPr b="1" spc="-140">
                <a:solidFill>
                  <a:srgbClr val="8FC8F4"/>
                </a:solidFill>
                <a:latin typeface="Gothic Uralic"/>
                <a:cs typeface="Gothic Uralic"/>
              </a:rPr>
              <a:t> </a:t>
            </a:r>
            <a:r>
              <a:rPr b="1" spc="15">
                <a:solidFill>
                  <a:srgbClr val="8FC8F4"/>
                </a:solidFill>
                <a:latin typeface="Gothic Uralic"/>
                <a:cs typeface="Gothic Uralic"/>
              </a:rPr>
              <a:t>3</a:t>
            </a:r>
            <a:endParaRPr>
              <a:latin typeface="Gothic Uralic"/>
              <a:cs typeface="Gothic Uralic"/>
            </a:endParaRPr>
          </a:p>
        </p:txBody>
      </p:sp>
      <p:sp>
        <p:nvSpPr>
          <p:cNvPr id="14" name="object 14"/>
          <p:cNvSpPr txBox="1"/>
          <p:nvPr/>
        </p:nvSpPr>
        <p:spPr>
          <a:xfrm>
            <a:off x="470285" y="5342342"/>
            <a:ext cx="9097645" cy="1430393"/>
          </a:xfrm>
          <a:prstGeom prst="rect">
            <a:avLst/>
          </a:prstGeom>
        </p:spPr>
        <p:txBody>
          <a:bodyPr vert="horz" wrap="square" lIns="0" tIns="3811" rIns="0" bIns="0" rtlCol="0">
            <a:spAutoFit/>
          </a:bodyPr>
          <a:lstStyle/>
          <a:p>
            <a:pPr marL="15874" marR="5080" algn="just">
              <a:spcBef>
                <a:spcPts val="31"/>
              </a:spcBef>
            </a:pPr>
            <a:r>
              <a:rPr sz="1800" b="1" spc="-25">
                <a:solidFill>
                  <a:srgbClr val="DAECFA"/>
                </a:solidFill>
                <a:latin typeface="Times New Roman" panose="02020603050405020304" pitchFamily="18" charset="0"/>
                <a:cs typeface="Times New Roman" panose="02020603050405020304" pitchFamily="18" charset="0"/>
              </a:rPr>
              <a:t>We </a:t>
            </a:r>
            <a:r>
              <a:rPr sz="1800" b="1" spc="-15">
                <a:solidFill>
                  <a:srgbClr val="DAECFA"/>
                </a:solidFill>
                <a:latin typeface="Times New Roman" panose="02020603050405020304" pitchFamily="18" charset="0"/>
                <a:cs typeface="Times New Roman" panose="02020603050405020304" pitchFamily="18" charset="0"/>
              </a:rPr>
              <a:t>are </a:t>
            </a:r>
            <a:r>
              <a:rPr sz="1800" b="1" spc="-11">
                <a:solidFill>
                  <a:srgbClr val="DAECFA"/>
                </a:solidFill>
                <a:latin typeface="Times New Roman" panose="02020603050405020304" pitchFamily="18" charset="0"/>
                <a:cs typeface="Times New Roman" panose="02020603050405020304" pitchFamily="18" charset="0"/>
              </a:rPr>
              <a:t>mostly </a:t>
            </a:r>
            <a:r>
              <a:rPr sz="1800" b="1">
                <a:solidFill>
                  <a:srgbClr val="DAECFA"/>
                </a:solidFill>
                <a:latin typeface="Times New Roman" panose="02020603050405020304" pitchFamily="18" charset="0"/>
                <a:cs typeface="Times New Roman" panose="02020603050405020304" pitchFamily="18" charset="0"/>
              </a:rPr>
              <a:t>interested </a:t>
            </a:r>
            <a:r>
              <a:rPr sz="1800" b="1" spc="-5">
                <a:solidFill>
                  <a:srgbClr val="DAECFA"/>
                </a:solidFill>
                <a:latin typeface="Times New Roman" panose="02020603050405020304" pitchFamily="18" charset="0"/>
                <a:cs typeface="Times New Roman" panose="02020603050405020304" pitchFamily="18" charset="0"/>
              </a:rPr>
              <a:t>into </a:t>
            </a:r>
            <a:r>
              <a:rPr sz="1800" b="1">
                <a:solidFill>
                  <a:srgbClr val="DAECFA"/>
                </a:solidFill>
                <a:latin typeface="Times New Roman" panose="02020603050405020304" pitchFamily="18" charset="0"/>
                <a:cs typeface="Times New Roman" panose="02020603050405020304" pitchFamily="18" charset="0"/>
              </a:rPr>
              <a:t>finding </a:t>
            </a:r>
            <a:r>
              <a:rPr sz="1800" b="1" spc="-5">
                <a:solidFill>
                  <a:srgbClr val="DAECFA"/>
                </a:solidFill>
                <a:latin typeface="Times New Roman" panose="02020603050405020304" pitchFamily="18" charset="0"/>
                <a:cs typeface="Times New Roman" panose="02020603050405020304" pitchFamily="18" charset="0"/>
              </a:rPr>
              <a:t>non-stationary patterns </a:t>
            </a:r>
            <a:r>
              <a:rPr sz="1800" b="1">
                <a:solidFill>
                  <a:srgbClr val="DAECFA"/>
                </a:solidFill>
                <a:latin typeface="Times New Roman" panose="02020603050405020304" pitchFamily="18" charset="0"/>
                <a:cs typeface="Times New Roman" panose="02020603050405020304" pitchFamily="18" charset="0"/>
              </a:rPr>
              <a:t>in </a:t>
            </a:r>
            <a:r>
              <a:rPr sz="1800" b="1" spc="-5">
                <a:solidFill>
                  <a:srgbClr val="DAECFA"/>
                </a:solidFill>
                <a:latin typeface="Times New Roman" panose="02020603050405020304" pitchFamily="18" charset="0"/>
                <a:cs typeface="Times New Roman" panose="02020603050405020304" pitchFamily="18" charset="0"/>
              </a:rPr>
              <a:t>the audio </a:t>
            </a:r>
            <a:r>
              <a:rPr sz="1800" b="1" spc="-11">
                <a:solidFill>
                  <a:srgbClr val="DAECFA"/>
                </a:solidFill>
                <a:latin typeface="Times New Roman" panose="02020603050405020304" pitchFamily="18" charset="0"/>
                <a:cs typeface="Times New Roman" panose="02020603050405020304" pitchFamily="18" charset="0"/>
              </a:rPr>
              <a:t>signals. </a:t>
            </a:r>
            <a:r>
              <a:rPr sz="1800" b="1" spc="20">
                <a:solidFill>
                  <a:srgbClr val="DAECFA"/>
                </a:solidFill>
                <a:latin typeface="Times New Roman" panose="02020603050405020304" pitchFamily="18" charset="0"/>
                <a:cs typeface="Times New Roman" panose="02020603050405020304" pitchFamily="18" charset="0"/>
              </a:rPr>
              <a:t>As </a:t>
            </a:r>
            <a:r>
              <a:rPr sz="1800" b="1" spc="-5">
                <a:solidFill>
                  <a:srgbClr val="DAECFA"/>
                </a:solidFill>
                <a:latin typeface="Times New Roman" panose="02020603050405020304" pitchFamily="18" charset="0"/>
                <a:cs typeface="Times New Roman" panose="02020603050405020304" pitchFamily="18" charset="0"/>
              </a:rPr>
              <a:t>simple </a:t>
            </a:r>
            <a:r>
              <a:rPr sz="1800" b="1" spc="25">
                <a:solidFill>
                  <a:srgbClr val="DAECFA"/>
                </a:solidFill>
                <a:latin typeface="Times New Roman" panose="02020603050405020304" pitchFamily="18" charset="0"/>
                <a:cs typeface="Times New Roman" panose="02020603050405020304" pitchFamily="18" charset="0"/>
              </a:rPr>
              <a:t>FFT </a:t>
            </a:r>
            <a:r>
              <a:rPr sz="1800" b="1" spc="15">
                <a:solidFill>
                  <a:srgbClr val="DAECFA"/>
                </a:solidFill>
                <a:latin typeface="Times New Roman" panose="02020603050405020304" pitchFamily="18" charset="0"/>
                <a:cs typeface="Times New Roman" panose="02020603050405020304" pitchFamily="18" charset="0"/>
              </a:rPr>
              <a:t>gives </a:t>
            </a:r>
            <a:r>
              <a:rPr sz="1800" b="1" spc="-5">
                <a:solidFill>
                  <a:srgbClr val="DAECFA"/>
                </a:solidFill>
                <a:latin typeface="Times New Roman" panose="02020603050405020304" pitchFamily="18" charset="0"/>
                <a:cs typeface="Times New Roman" panose="02020603050405020304" pitchFamily="18" charset="0"/>
              </a:rPr>
              <a:t>information about </a:t>
            </a:r>
            <a:r>
              <a:rPr sz="1800" b="1" spc="5">
                <a:solidFill>
                  <a:srgbClr val="DAECFA"/>
                </a:solidFill>
                <a:latin typeface="Times New Roman" panose="02020603050405020304" pitchFamily="18" charset="0"/>
                <a:cs typeface="Times New Roman" panose="02020603050405020304" pitchFamily="18" charset="0"/>
              </a:rPr>
              <a:t>whole  </a:t>
            </a:r>
            <a:r>
              <a:rPr sz="1800" b="1" spc="-11">
                <a:solidFill>
                  <a:srgbClr val="DAECFA"/>
                </a:solidFill>
                <a:latin typeface="Times New Roman" panose="02020603050405020304" pitchFamily="18" charset="0"/>
                <a:cs typeface="Times New Roman" panose="02020603050405020304" pitchFamily="18" charset="0"/>
              </a:rPr>
              <a:t>track, </a:t>
            </a:r>
            <a:r>
              <a:rPr sz="1800" b="1" spc="-5">
                <a:solidFill>
                  <a:srgbClr val="DAECFA"/>
                </a:solidFill>
                <a:latin typeface="Times New Roman" panose="02020603050405020304" pitchFamily="18" charset="0"/>
                <a:cs typeface="Times New Roman" panose="02020603050405020304" pitchFamily="18" charset="0"/>
              </a:rPr>
              <a:t>it </a:t>
            </a:r>
            <a:r>
              <a:rPr sz="1800" b="1">
                <a:solidFill>
                  <a:srgbClr val="DAECFA"/>
                </a:solidFill>
                <a:latin typeface="Times New Roman" panose="02020603050405020304" pitchFamily="18" charset="0"/>
                <a:cs typeface="Times New Roman" panose="02020603050405020304" pitchFamily="18" charset="0"/>
              </a:rPr>
              <a:t>finds </a:t>
            </a:r>
            <a:r>
              <a:rPr sz="1800" b="1" spc="-5">
                <a:solidFill>
                  <a:srgbClr val="DAECFA"/>
                </a:solidFill>
                <a:latin typeface="Times New Roman" panose="02020603050405020304" pitchFamily="18" charset="0"/>
                <a:cs typeface="Times New Roman" panose="02020603050405020304" pitchFamily="18" charset="0"/>
              </a:rPr>
              <a:t>the global </a:t>
            </a:r>
            <a:r>
              <a:rPr sz="1800" b="1" spc="5">
                <a:solidFill>
                  <a:srgbClr val="DAECFA"/>
                </a:solidFill>
                <a:latin typeface="Times New Roman" panose="02020603050405020304" pitchFamily="18" charset="0"/>
                <a:cs typeface="Times New Roman" panose="02020603050405020304" pitchFamily="18" charset="0"/>
              </a:rPr>
              <a:t>features. </a:t>
            </a:r>
            <a:r>
              <a:rPr sz="1800" b="1">
                <a:solidFill>
                  <a:srgbClr val="DAECFA"/>
                </a:solidFill>
                <a:latin typeface="Times New Roman" panose="02020603050405020304" pitchFamily="18" charset="0"/>
                <a:cs typeface="Times New Roman" panose="02020603050405020304" pitchFamily="18" charset="0"/>
              </a:rPr>
              <a:t>But, </a:t>
            </a:r>
            <a:r>
              <a:rPr sz="1800" b="1" spc="11">
                <a:solidFill>
                  <a:srgbClr val="DAECFA"/>
                </a:solidFill>
                <a:latin typeface="Times New Roman" panose="02020603050405020304" pitchFamily="18" charset="0"/>
                <a:cs typeface="Times New Roman" panose="02020603050405020304" pitchFamily="18" charset="0"/>
              </a:rPr>
              <a:t>with </a:t>
            </a:r>
            <a:r>
              <a:rPr sz="1800" b="1">
                <a:solidFill>
                  <a:srgbClr val="DAECFA"/>
                </a:solidFill>
                <a:latin typeface="Times New Roman" panose="02020603050405020304" pitchFamily="18" charset="0"/>
                <a:cs typeface="Times New Roman" panose="02020603050405020304" pitchFamily="18" charset="0"/>
              </a:rPr>
              <a:t>some modification of </a:t>
            </a:r>
            <a:r>
              <a:rPr sz="1800" b="1" spc="25">
                <a:solidFill>
                  <a:srgbClr val="DAECFA"/>
                </a:solidFill>
                <a:latin typeface="Times New Roman" panose="02020603050405020304" pitchFamily="18" charset="0"/>
                <a:cs typeface="Times New Roman" panose="02020603050405020304" pitchFamily="18" charset="0"/>
              </a:rPr>
              <a:t>FFT </a:t>
            </a:r>
            <a:r>
              <a:rPr sz="1800" b="1" spc="11">
                <a:solidFill>
                  <a:srgbClr val="DAECFA"/>
                </a:solidFill>
                <a:latin typeface="Times New Roman" panose="02020603050405020304" pitchFamily="18" charset="0"/>
                <a:cs typeface="Times New Roman" panose="02020603050405020304" pitchFamily="18" charset="0"/>
              </a:rPr>
              <a:t>will </a:t>
            </a:r>
            <a:r>
              <a:rPr sz="1800" b="1" spc="5">
                <a:solidFill>
                  <a:srgbClr val="DAECFA"/>
                </a:solidFill>
                <a:latin typeface="Times New Roman" panose="02020603050405020304" pitchFamily="18" charset="0"/>
                <a:cs typeface="Times New Roman" panose="02020603050405020304" pitchFamily="18" charset="0"/>
              </a:rPr>
              <a:t>give </a:t>
            </a:r>
            <a:r>
              <a:rPr sz="1800" b="1">
                <a:solidFill>
                  <a:srgbClr val="DAECFA"/>
                </a:solidFill>
                <a:latin typeface="Times New Roman" panose="02020603050405020304" pitchFamily="18" charset="0"/>
                <a:cs typeface="Times New Roman" panose="02020603050405020304" pitchFamily="18" charset="0"/>
              </a:rPr>
              <a:t>us </a:t>
            </a:r>
            <a:r>
              <a:rPr sz="1800" b="1" spc="11">
                <a:solidFill>
                  <a:srgbClr val="DAECFA"/>
                </a:solidFill>
                <a:latin typeface="Times New Roman" panose="02020603050405020304" pitchFamily="18" charset="0"/>
                <a:cs typeface="Times New Roman" panose="02020603050405020304" pitchFamily="18" charset="0"/>
              </a:rPr>
              <a:t>very </a:t>
            </a:r>
            <a:r>
              <a:rPr sz="1800" b="1" spc="5">
                <a:solidFill>
                  <a:srgbClr val="DAECFA"/>
                </a:solidFill>
                <a:latin typeface="Times New Roman" panose="02020603050405020304" pitchFamily="18" charset="0"/>
                <a:cs typeface="Times New Roman" panose="02020603050405020304" pitchFamily="18" charset="0"/>
              </a:rPr>
              <a:t>nice </a:t>
            </a:r>
            <a:r>
              <a:rPr sz="1800" b="1" spc="-5">
                <a:solidFill>
                  <a:srgbClr val="DAECFA"/>
                </a:solidFill>
                <a:latin typeface="Times New Roman" panose="02020603050405020304" pitchFamily="18" charset="0"/>
                <a:cs typeface="Times New Roman" panose="02020603050405020304" pitchFamily="18" charset="0"/>
              </a:rPr>
              <a:t>temporal</a:t>
            </a:r>
            <a:r>
              <a:rPr sz="1800" b="1" spc="135">
                <a:solidFill>
                  <a:srgbClr val="DAECFA"/>
                </a:solidFill>
                <a:latin typeface="Times New Roman" panose="02020603050405020304" pitchFamily="18" charset="0"/>
                <a:cs typeface="Times New Roman" panose="02020603050405020304" pitchFamily="18" charset="0"/>
              </a:rPr>
              <a:t> </a:t>
            </a:r>
            <a:r>
              <a:rPr sz="1800" b="1" spc="5">
                <a:solidFill>
                  <a:srgbClr val="DAECFA"/>
                </a:solidFill>
                <a:latin typeface="Times New Roman" panose="02020603050405020304" pitchFamily="18" charset="0"/>
                <a:cs typeface="Times New Roman" panose="02020603050405020304" pitchFamily="18" charset="0"/>
              </a:rPr>
              <a:t>features!</a:t>
            </a:r>
            <a:endParaRPr sz="1800">
              <a:latin typeface="Times New Roman" panose="02020603050405020304" pitchFamily="18" charset="0"/>
              <a:cs typeface="Times New Roman" panose="02020603050405020304" pitchFamily="18" charset="0"/>
            </a:endParaRPr>
          </a:p>
          <a:p>
            <a:pPr algn="just">
              <a:spcBef>
                <a:spcPts val="15"/>
              </a:spcBef>
            </a:pPr>
            <a:endParaRPr sz="1800">
              <a:latin typeface="Times New Roman" panose="02020603050405020304" pitchFamily="18" charset="0"/>
              <a:cs typeface="Times New Roman" panose="02020603050405020304" pitchFamily="18" charset="0"/>
            </a:endParaRPr>
          </a:p>
          <a:p>
            <a:pPr marL="12700" algn="just"/>
            <a:r>
              <a:rPr sz="1800" b="1" spc="-5">
                <a:solidFill>
                  <a:srgbClr val="B5DBF8"/>
                </a:solidFill>
                <a:latin typeface="Times New Roman" panose="02020603050405020304" pitchFamily="18" charset="0"/>
                <a:cs typeface="Times New Roman" panose="02020603050405020304" pitchFamily="18" charset="0"/>
              </a:rPr>
              <a:t>Modification: </a:t>
            </a:r>
            <a:r>
              <a:rPr sz="1800" b="1" spc="5">
                <a:solidFill>
                  <a:srgbClr val="B5DBF8"/>
                </a:solidFill>
                <a:latin typeface="Times New Roman" panose="02020603050405020304" pitchFamily="18" charset="0"/>
                <a:cs typeface="Times New Roman" panose="02020603050405020304" pitchFamily="18" charset="0"/>
              </a:rPr>
              <a:t>Find </a:t>
            </a:r>
            <a:r>
              <a:rPr sz="1800" b="1" spc="-15">
                <a:solidFill>
                  <a:srgbClr val="B5DBF8"/>
                </a:solidFill>
                <a:latin typeface="Times New Roman" panose="02020603050405020304" pitchFamily="18" charset="0"/>
                <a:cs typeface="Times New Roman" panose="02020603050405020304" pitchFamily="18" charset="0"/>
              </a:rPr>
              <a:t>the </a:t>
            </a:r>
            <a:r>
              <a:rPr sz="1800" b="1" spc="-11">
                <a:solidFill>
                  <a:srgbClr val="B5DBF8"/>
                </a:solidFill>
                <a:latin typeface="Times New Roman" panose="02020603050405020304" pitchFamily="18" charset="0"/>
                <a:cs typeface="Times New Roman" panose="02020603050405020304" pitchFamily="18" charset="0"/>
              </a:rPr>
              <a:t>local features </a:t>
            </a:r>
            <a:r>
              <a:rPr sz="1800" b="1" spc="5">
                <a:solidFill>
                  <a:srgbClr val="B5DBF8"/>
                </a:solidFill>
                <a:latin typeface="Times New Roman" panose="02020603050405020304" pitchFamily="18" charset="0"/>
                <a:cs typeface="Times New Roman" panose="02020603050405020304" pitchFamily="18" charset="0"/>
              </a:rPr>
              <a:t>by </a:t>
            </a:r>
            <a:r>
              <a:rPr sz="1800" b="1" spc="-11">
                <a:solidFill>
                  <a:srgbClr val="B5DBF8"/>
                </a:solidFill>
                <a:latin typeface="Times New Roman" panose="02020603050405020304" pitchFamily="18" charset="0"/>
                <a:cs typeface="Times New Roman" panose="02020603050405020304" pitchFamily="18" charset="0"/>
              </a:rPr>
              <a:t>windowing </a:t>
            </a:r>
            <a:r>
              <a:rPr sz="1800" b="1" spc="-15">
                <a:solidFill>
                  <a:srgbClr val="B5DBF8"/>
                </a:solidFill>
                <a:latin typeface="Times New Roman" panose="02020603050405020304" pitchFamily="18" charset="0"/>
                <a:cs typeface="Times New Roman" panose="02020603050405020304" pitchFamily="18" charset="0"/>
              </a:rPr>
              <a:t>method </a:t>
            </a:r>
            <a:r>
              <a:rPr sz="1800" b="1" spc="-5">
                <a:solidFill>
                  <a:srgbClr val="B5DBF8"/>
                </a:solidFill>
                <a:latin typeface="Times New Roman" panose="02020603050405020304" pitchFamily="18" charset="0"/>
                <a:cs typeface="Times New Roman" panose="02020603050405020304" pitchFamily="18" charset="0"/>
              </a:rPr>
              <a:t>with </a:t>
            </a:r>
            <a:r>
              <a:rPr sz="1800" b="1" spc="11">
                <a:solidFill>
                  <a:srgbClr val="B5DBF8"/>
                </a:solidFill>
                <a:latin typeface="Times New Roman" panose="02020603050405020304" pitchFamily="18" charset="0"/>
                <a:cs typeface="Times New Roman" panose="02020603050405020304" pitchFamily="18" charset="0"/>
              </a:rPr>
              <a:t>stride </a:t>
            </a:r>
            <a:r>
              <a:rPr sz="1800" b="1" spc="-11">
                <a:solidFill>
                  <a:srgbClr val="B5DBF8"/>
                </a:solidFill>
                <a:latin typeface="Times New Roman" panose="02020603050405020304" pitchFamily="18" charset="0"/>
                <a:cs typeface="Times New Roman" panose="02020603050405020304" pitchFamily="18" charset="0"/>
              </a:rPr>
              <a:t>equal to </a:t>
            </a:r>
            <a:r>
              <a:rPr sz="1800" b="1" spc="-20">
                <a:solidFill>
                  <a:srgbClr val="B5DBF8"/>
                </a:solidFill>
                <a:latin typeface="Times New Roman" panose="02020603050405020304" pitchFamily="18" charset="0"/>
                <a:cs typeface="Times New Roman" panose="02020603050405020304" pitchFamily="18" charset="0"/>
              </a:rPr>
              <a:t>Hop</a:t>
            </a:r>
            <a:r>
              <a:rPr sz="1800" b="1" spc="289">
                <a:solidFill>
                  <a:srgbClr val="B5DBF8"/>
                </a:solidFill>
                <a:latin typeface="Times New Roman" panose="02020603050405020304" pitchFamily="18" charset="0"/>
                <a:cs typeface="Times New Roman" panose="02020603050405020304" pitchFamily="18" charset="0"/>
              </a:rPr>
              <a:t> </a:t>
            </a:r>
            <a:r>
              <a:rPr sz="1800" b="1" spc="-11">
                <a:solidFill>
                  <a:srgbClr val="B5DBF8"/>
                </a:solidFill>
                <a:latin typeface="Times New Roman" panose="02020603050405020304" pitchFamily="18" charset="0"/>
                <a:cs typeface="Times New Roman" panose="02020603050405020304" pitchFamily="18" charset="0"/>
              </a:rPr>
              <a:t>Length.</a:t>
            </a:r>
            <a:endParaRPr sz="1800">
              <a:latin typeface="Times New Roman" panose="02020603050405020304" pitchFamily="18" charset="0"/>
              <a:cs typeface="Times New Roman" panose="02020603050405020304" pitchFamily="18" charset="0"/>
            </a:endParaRPr>
          </a:p>
        </p:txBody>
      </p:sp>
      <p:grpSp>
        <p:nvGrpSpPr>
          <p:cNvPr id="15" name="object 15"/>
          <p:cNvGrpSpPr/>
          <p:nvPr/>
        </p:nvGrpSpPr>
        <p:grpSpPr>
          <a:xfrm>
            <a:off x="646116" y="952566"/>
            <a:ext cx="10593705" cy="1551940"/>
            <a:chOff x="646112" y="952563"/>
            <a:chExt cx="10593705" cy="1551940"/>
          </a:xfrm>
        </p:grpSpPr>
        <p:sp>
          <p:nvSpPr>
            <p:cNvPr id="16" name="object 16"/>
            <p:cNvSpPr/>
            <p:nvPr/>
          </p:nvSpPr>
          <p:spPr>
            <a:xfrm>
              <a:off x="652462" y="2262250"/>
              <a:ext cx="523875" cy="190500"/>
            </a:xfrm>
            <a:custGeom>
              <a:avLst/>
              <a:gdLst/>
              <a:ahLst/>
              <a:cxnLst/>
              <a:rect l="l" t="t" r="r" b="b"/>
              <a:pathLst>
                <a:path w="523875" h="190500">
                  <a:moveTo>
                    <a:pt x="428625" y="0"/>
                  </a:moveTo>
                  <a:lnTo>
                    <a:pt x="428625" y="47498"/>
                  </a:lnTo>
                  <a:lnTo>
                    <a:pt x="95250" y="47498"/>
                  </a:lnTo>
                  <a:lnTo>
                    <a:pt x="95250" y="0"/>
                  </a:lnTo>
                  <a:lnTo>
                    <a:pt x="0" y="95250"/>
                  </a:lnTo>
                  <a:lnTo>
                    <a:pt x="95250" y="190500"/>
                  </a:lnTo>
                  <a:lnTo>
                    <a:pt x="95250" y="142875"/>
                  </a:lnTo>
                  <a:lnTo>
                    <a:pt x="428625" y="142875"/>
                  </a:lnTo>
                  <a:lnTo>
                    <a:pt x="428625" y="190500"/>
                  </a:lnTo>
                  <a:lnTo>
                    <a:pt x="523875" y="95250"/>
                  </a:lnTo>
                  <a:lnTo>
                    <a:pt x="428625" y="0"/>
                  </a:lnTo>
                  <a:close/>
                </a:path>
              </a:pathLst>
            </a:custGeom>
            <a:solidFill>
              <a:srgbClr val="FFFFFF"/>
            </a:solidFill>
          </p:spPr>
          <p:txBody>
            <a:bodyPr wrap="square" lIns="0" tIns="0" rIns="0" bIns="0" rtlCol="0"/>
            <a:lstStyle/>
            <a:p>
              <a:endParaRPr/>
            </a:p>
          </p:txBody>
        </p:sp>
        <p:sp>
          <p:nvSpPr>
            <p:cNvPr id="17" name="object 17"/>
            <p:cNvSpPr/>
            <p:nvPr/>
          </p:nvSpPr>
          <p:spPr>
            <a:xfrm>
              <a:off x="652462" y="2262250"/>
              <a:ext cx="523875" cy="190500"/>
            </a:xfrm>
            <a:custGeom>
              <a:avLst/>
              <a:gdLst/>
              <a:ahLst/>
              <a:cxnLst/>
              <a:rect l="l" t="t" r="r" b="b"/>
              <a:pathLst>
                <a:path w="523875" h="190500">
                  <a:moveTo>
                    <a:pt x="0" y="95250"/>
                  </a:moveTo>
                  <a:lnTo>
                    <a:pt x="95250" y="0"/>
                  </a:lnTo>
                  <a:lnTo>
                    <a:pt x="95250" y="47498"/>
                  </a:lnTo>
                  <a:lnTo>
                    <a:pt x="428625" y="47498"/>
                  </a:lnTo>
                  <a:lnTo>
                    <a:pt x="428625" y="0"/>
                  </a:lnTo>
                  <a:lnTo>
                    <a:pt x="523875" y="95250"/>
                  </a:lnTo>
                  <a:lnTo>
                    <a:pt x="428625" y="190500"/>
                  </a:lnTo>
                  <a:lnTo>
                    <a:pt x="428625" y="142875"/>
                  </a:lnTo>
                  <a:lnTo>
                    <a:pt x="95250" y="142875"/>
                  </a:lnTo>
                  <a:lnTo>
                    <a:pt x="95250" y="190500"/>
                  </a:lnTo>
                  <a:lnTo>
                    <a:pt x="0" y="95250"/>
                  </a:lnTo>
                  <a:close/>
                </a:path>
              </a:pathLst>
            </a:custGeom>
            <a:ln w="12700">
              <a:solidFill>
                <a:srgbClr val="6A1A68"/>
              </a:solidFill>
            </a:ln>
          </p:spPr>
          <p:txBody>
            <a:bodyPr wrap="square" lIns="0" tIns="0" rIns="0" bIns="0" rtlCol="0"/>
            <a:lstStyle/>
            <a:p>
              <a:endParaRPr/>
            </a:p>
          </p:txBody>
        </p:sp>
        <p:sp>
          <p:nvSpPr>
            <p:cNvPr id="18" name="object 18"/>
            <p:cNvSpPr/>
            <p:nvPr/>
          </p:nvSpPr>
          <p:spPr>
            <a:xfrm>
              <a:off x="661987" y="1852675"/>
              <a:ext cx="2675890" cy="648335"/>
            </a:xfrm>
            <a:custGeom>
              <a:avLst/>
              <a:gdLst/>
              <a:ahLst/>
              <a:cxnLst/>
              <a:rect l="l" t="t" r="r" b="b"/>
              <a:pathLst>
                <a:path w="2675890" h="648335">
                  <a:moveTo>
                    <a:pt x="0" y="0"/>
                  </a:moveTo>
                  <a:lnTo>
                    <a:pt x="0" y="629031"/>
                  </a:lnTo>
                </a:path>
                <a:path w="2675890" h="648335">
                  <a:moveTo>
                    <a:pt x="495300" y="0"/>
                  </a:moveTo>
                  <a:lnTo>
                    <a:pt x="504164" y="629031"/>
                  </a:lnTo>
                </a:path>
                <a:path w="2675890" h="648335">
                  <a:moveTo>
                    <a:pt x="990663" y="9525"/>
                  </a:moveTo>
                  <a:lnTo>
                    <a:pt x="999426" y="638556"/>
                  </a:lnTo>
                </a:path>
                <a:path w="2675890" h="648335">
                  <a:moveTo>
                    <a:pt x="2667063" y="19050"/>
                  </a:moveTo>
                  <a:lnTo>
                    <a:pt x="2675826" y="648081"/>
                  </a:lnTo>
                </a:path>
              </a:pathLst>
            </a:custGeom>
            <a:ln w="6350">
              <a:solidFill>
                <a:srgbClr val="FFFFFF"/>
              </a:solidFill>
            </a:ln>
          </p:spPr>
          <p:txBody>
            <a:bodyPr wrap="square" lIns="0" tIns="0" rIns="0" bIns="0" rtlCol="0"/>
            <a:lstStyle/>
            <a:p>
              <a:endParaRPr/>
            </a:p>
          </p:txBody>
        </p:sp>
        <p:sp>
          <p:nvSpPr>
            <p:cNvPr id="19" name="object 19"/>
            <p:cNvSpPr/>
            <p:nvPr/>
          </p:nvSpPr>
          <p:spPr>
            <a:xfrm>
              <a:off x="1652650" y="2262250"/>
              <a:ext cx="1657350" cy="190500"/>
            </a:xfrm>
            <a:custGeom>
              <a:avLst/>
              <a:gdLst/>
              <a:ahLst/>
              <a:cxnLst/>
              <a:rect l="l" t="t" r="r" b="b"/>
              <a:pathLst>
                <a:path w="1657350" h="190500">
                  <a:moveTo>
                    <a:pt x="1562100" y="0"/>
                  </a:moveTo>
                  <a:lnTo>
                    <a:pt x="1562100" y="47625"/>
                  </a:lnTo>
                  <a:lnTo>
                    <a:pt x="95250" y="47625"/>
                  </a:lnTo>
                  <a:lnTo>
                    <a:pt x="95250" y="0"/>
                  </a:lnTo>
                  <a:lnTo>
                    <a:pt x="0" y="95250"/>
                  </a:lnTo>
                  <a:lnTo>
                    <a:pt x="95250" y="190500"/>
                  </a:lnTo>
                  <a:lnTo>
                    <a:pt x="95250" y="142748"/>
                  </a:lnTo>
                  <a:lnTo>
                    <a:pt x="1562100" y="142748"/>
                  </a:lnTo>
                  <a:lnTo>
                    <a:pt x="1562100" y="190500"/>
                  </a:lnTo>
                  <a:lnTo>
                    <a:pt x="1657350" y="95250"/>
                  </a:lnTo>
                  <a:lnTo>
                    <a:pt x="1562100" y="0"/>
                  </a:lnTo>
                  <a:close/>
                </a:path>
              </a:pathLst>
            </a:custGeom>
            <a:solidFill>
              <a:srgbClr val="FFFFFF"/>
            </a:solidFill>
          </p:spPr>
          <p:txBody>
            <a:bodyPr wrap="square" lIns="0" tIns="0" rIns="0" bIns="0" rtlCol="0"/>
            <a:lstStyle/>
            <a:p>
              <a:endParaRPr/>
            </a:p>
          </p:txBody>
        </p:sp>
        <p:sp>
          <p:nvSpPr>
            <p:cNvPr id="20" name="object 20"/>
            <p:cNvSpPr/>
            <p:nvPr/>
          </p:nvSpPr>
          <p:spPr>
            <a:xfrm>
              <a:off x="1652650" y="2262250"/>
              <a:ext cx="1657350" cy="190500"/>
            </a:xfrm>
            <a:custGeom>
              <a:avLst/>
              <a:gdLst/>
              <a:ahLst/>
              <a:cxnLst/>
              <a:rect l="l" t="t" r="r" b="b"/>
              <a:pathLst>
                <a:path w="1657350" h="190500">
                  <a:moveTo>
                    <a:pt x="0" y="95250"/>
                  </a:moveTo>
                  <a:lnTo>
                    <a:pt x="95250" y="0"/>
                  </a:lnTo>
                  <a:lnTo>
                    <a:pt x="95250" y="47625"/>
                  </a:lnTo>
                  <a:lnTo>
                    <a:pt x="1562100" y="47625"/>
                  </a:lnTo>
                  <a:lnTo>
                    <a:pt x="1562100" y="0"/>
                  </a:lnTo>
                  <a:lnTo>
                    <a:pt x="1657350" y="95250"/>
                  </a:lnTo>
                  <a:lnTo>
                    <a:pt x="1562100" y="190500"/>
                  </a:lnTo>
                  <a:lnTo>
                    <a:pt x="1562100" y="142748"/>
                  </a:lnTo>
                  <a:lnTo>
                    <a:pt x="95250" y="142748"/>
                  </a:lnTo>
                  <a:lnTo>
                    <a:pt x="95250" y="190500"/>
                  </a:lnTo>
                  <a:lnTo>
                    <a:pt x="0" y="95250"/>
                  </a:lnTo>
                  <a:close/>
                </a:path>
              </a:pathLst>
            </a:custGeom>
            <a:ln w="12700">
              <a:solidFill>
                <a:srgbClr val="6A1A68"/>
              </a:solidFill>
            </a:ln>
          </p:spPr>
          <p:txBody>
            <a:bodyPr wrap="square" lIns="0" tIns="0" rIns="0" bIns="0" rtlCol="0"/>
            <a:lstStyle/>
            <a:p>
              <a:endParaRPr/>
            </a:p>
          </p:txBody>
        </p:sp>
        <p:sp>
          <p:nvSpPr>
            <p:cNvPr id="21" name="object 21"/>
            <p:cNvSpPr/>
            <p:nvPr/>
          </p:nvSpPr>
          <p:spPr>
            <a:xfrm>
              <a:off x="9567926" y="966850"/>
              <a:ext cx="1657350" cy="923925"/>
            </a:xfrm>
            <a:custGeom>
              <a:avLst/>
              <a:gdLst/>
              <a:ahLst/>
              <a:cxnLst/>
              <a:rect l="l" t="t" r="r" b="b"/>
              <a:pathLst>
                <a:path w="1657350" h="923925">
                  <a:moveTo>
                    <a:pt x="0" y="923925"/>
                  </a:moveTo>
                  <a:lnTo>
                    <a:pt x="1657350" y="923925"/>
                  </a:lnTo>
                  <a:lnTo>
                    <a:pt x="1657350" y="0"/>
                  </a:lnTo>
                  <a:lnTo>
                    <a:pt x="0" y="0"/>
                  </a:lnTo>
                  <a:lnTo>
                    <a:pt x="0" y="923925"/>
                  </a:lnTo>
                  <a:close/>
                </a:path>
              </a:pathLst>
            </a:custGeom>
            <a:ln w="28575">
              <a:solidFill>
                <a:srgbClr val="D564D2"/>
              </a:solidFill>
            </a:ln>
          </p:spPr>
          <p:txBody>
            <a:bodyPr wrap="square" lIns="0" tIns="0" rIns="0" bIns="0" rtlCol="0"/>
            <a:lstStyle/>
            <a:p>
              <a:endParaRPr/>
            </a:p>
          </p:txBody>
        </p:sp>
      </p:grpSp>
      <p:sp>
        <p:nvSpPr>
          <p:cNvPr id="22" name="object 22"/>
          <p:cNvSpPr txBox="1"/>
          <p:nvPr/>
        </p:nvSpPr>
        <p:spPr>
          <a:xfrm>
            <a:off x="503555" y="2549271"/>
            <a:ext cx="806451" cy="185307"/>
          </a:xfrm>
          <a:prstGeom prst="rect">
            <a:avLst/>
          </a:prstGeom>
        </p:spPr>
        <p:txBody>
          <a:bodyPr vert="horz" wrap="square" lIns="0" tIns="15875" rIns="0" bIns="0" rtlCol="0">
            <a:spAutoFit/>
          </a:bodyPr>
          <a:lstStyle/>
          <a:p>
            <a:pPr marL="12700">
              <a:spcBef>
                <a:spcPts val="125"/>
              </a:spcBef>
            </a:pPr>
            <a:r>
              <a:rPr sz="1100" b="1" spc="20">
                <a:solidFill>
                  <a:srgbClr val="8FC8F4"/>
                </a:solidFill>
                <a:latin typeface="Gothic Uralic"/>
                <a:cs typeface="Gothic Uralic"/>
              </a:rPr>
              <a:t>Hop</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3" name="object 23"/>
          <p:cNvSpPr txBox="1"/>
          <p:nvPr/>
        </p:nvSpPr>
        <p:spPr>
          <a:xfrm>
            <a:off x="1953260" y="2522156"/>
            <a:ext cx="1082040" cy="185307"/>
          </a:xfrm>
          <a:prstGeom prst="rect">
            <a:avLst/>
          </a:prstGeom>
        </p:spPr>
        <p:txBody>
          <a:bodyPr vert="horz" wrap="square" lIns="0" tIns="15875" rIns="0" bIns="0" rtlCol="0">
            <a:spAutoFit/>
          </a:bodyPr>
          <a:lstStyle/>
          <a:p>
            <a:pPr marL="12700">
              <a:spcBef>
                <a:spcPts val="125"/>
              </a:spcBef>
            </a:pPr>
            <a:r>
              <a:rPr sz="1100" b="1" spc="31">
                <a:solidFill>
                  <a:srgbClr val="8FC8F4"/>
                </a:solidFill>
                <a:latin typeface="Gothic Uralic"/>
                <a:cs typeface="Gothic Uralic"/>
              </a:rPr>
              <a:t>Window</a:t>
            </a:r>
            <a:r>
              <a:rPr sz="1100" b="1" spc="-145">
                <a:solidFill>
                  <a:srgbClr val="8FC8F4"/>
                </a:solidFill>
                <a:latin typeface="Gothic Uralic"/>
                <a:cs typeface="Gothic Uralic"/>
              </a:rPr>
              <a:t> </a:t>
            </a:r>
            <a:r>
              <a:rPr sz="1100" b="1" spc="15">
                <a:solidFill>
                  <a:srgbClr val="8FC8F4"/>
                </a:solidFill>
                <a:latin typeface="Gothic Uralic"/>
                <a:cs typeface="Gothic Uralic"/>
              </a:rPr>
              <a:t>Length</a:t>
            </a:r>
            <a:endParaRPr sz="1100">
              <a:latin typeface="Gothic Uralic"/>
              <a:cs typeface="Gothic Uralic"/>
            </a:endParaRPr>
          </a:p>
        </p:txBody>
      </p:sp>
      <p:sp>
        <p:nvSpPr>
          <p:cNvPr id="24" name="object 24"/>
          <p:cNvSpPr txBox="1"/>
          <p:nvPr/>
        </p:nvSpPr>
        <p:spPr>
          <a:xfrm>
            <a:off x="9651745" y="1936690"/>
            <a:ext cx="359411" cy="231474"/>
          </a:xfrm>
          <a:prstGeom prst="rect">
            <a:avLst/>
          </a:prstGeom>
        </p:spPr>
        <p:txBody>
          <a:bodyPr vert="horz" wrap="square" lIns="0" tIns="15875" rIns="0" bIns="0" rtlCol="0">
            <a:spAutoFit/>
          </a:bodyPr>
          <a:lstStyle/>
          <a:p>
            <a:pPr marL="12700">
              <a:spcBef>
                <a:spcPts val="125"/>
              </a:spcBef>
            </a:pPr>
            <a:r>
              <a:rPr b="1" spc="5">
                <a:solidFill>
                  <a:srgbClr val="BB6ABB"/>
                </a:solidFill>
                <a:latin typeface="Gothic Uralic"/>
                <a:cs typeface="Gothic Uralic"/>
              </a:rPr>
              <a:t>t </a:t>
            </a:r>
            <a:r>
              <a:rPr b="1" spc="15">
                <a:solidFill>
                  <a:srgbClr val="BB6ABB"/>
                </a:solidFill>
                <a:latin typeface="Gothic Uralic"/>
                <a:cs typeface="Gothic Uralic"/>
              </a:rPr>
              <a:t>=</a:t>
            </a:r>
            <a:r>
              <a:rPr b="1" spc="-140">
                <a:solidFill>
                  <a:srgbClr val="BB6ABB"/>
                </a:solidFill>
                <a:latin typeface="Gothic Uralic"/>
                <a:cs typeface="Gothic Uralic"/>
              </a:rPr>
              <a:t> </a:t>
            </a:r>
            <a:r>
              <a:rPr b="1" spc="11">
                <a:solidFill>
                  <a:srgbClr val="BB6ABB"/>
                </a:solidFill>
                <a:latin typeface="Gothic Uralic"/>
                <a:cs typeface="Gothic Uralic"/>
              </a:rPr>
              <a:t>T</a:t>
            </a:r>
            <a:endParaRPr>
              <a:latin typeface="Gothic Uralic"/>
              <a:cs typeface="Gothic Uralic"/>
            </a:endParaRPr>
          </a:p>
        </p:txBody>
      </p:sp>
      <p:graphicFrame>
        <p:nvGraphicFramePr>
          <p:cNvPr id="25" name="object 25"/>
          <p:cNvGraphicFramePr>
            <a:graphicFrameLocks noGrp="1"/>
          </p:cNvGraphicFramePr>
          <p:nvPr>
            <p:extLst>
              <p:ext uri="{D42A27DB-BD31-4B8C-83A1-F6EECF244321}">
                <p14:modId xmlns:p14="http://schemas.microsoft.com/office/powerpoint/2010/main" val="2914429614"/>
              </p:ext>
            </p:extLst>
          </p:nvPr>
        </p:nvGraphicFramePr>
        <p:xfrm>
          <a:off x="665165" y="3079814"/>
          <a:ext cx="4165600" cy="1901317"/>
        </p:xfrm>
        <a:graphic>
          <a:graphicData uri="http://schemas.openxmlformats.org/drawingml/2006/table">
            <a:tbl>
              <a:tblPr firstRow="1" bandRow="1">
                <a:tableStyleId>{2D5ABB26-0587-4C30-8999-92F81FD0307C}</a:tableStyleId>
              </a:tblPr>
              <a:tblGrid>
                <a:gridCol w="519431">
                  <a:extLst>
                    <a:ext uri="{9D8B030D-6E8A-4147-A177-3AD203B41FA5}">
                      <a16:colId xmlns:a16="http://schemas.microsoft.com/office/drawing/2014/main" val="20000"/>
                    </a:ext>
                  </a:extLst>
                </a:gridCol>
                <a:gridCol w="524509">
                  <a:extLst>
                    <a:ext uri="{9D8B030D-6E8A-4147-A177-3AD203B41FA5}">
                      <a16:colId xmlns:a16="http://schemas.microsoft.com/office/drawing/2014/main" val="20001"/>
                    </a:ext>
                  </a:extLst>
                </a:gridCol>
                <a:gridCol w="524511">
                  <a:extLst>
                    <a:ext uri="{9D8B030D-6E8A-4147-A177-3AD203B41FA5}">
                      <a16:colId xmlns:a16="http://schemas.microsoft.com/office/drawing/2014/main" val="20002"/>
                    </a:ext>
                  </a:extLst>
                </a:gridCol>
                <a:gridCol w="2077085">
                  <a:extLst>
                    <a:ext uri="{9D8B030D-6E8A-4147-A177-3AD203B41FA5}">
                      <a16:colId xmlns:a16="http://schemas.microsoft.com/office/drawing/2014/main" val="20003"/>
                    </a:ext>
                  </a:extLst>
                </a:gridCol>
                <a:gridCol w="520064">
                  <a:extLst>
                    <a:ext uri="{9D8B030D-6E8A-4147-A177-3AD203B41FA5}">
                      <a16:colId xmlns:a16="http://schemas.microsoft.com/office/drawing/2014/main" val="20004"/>
                    </a:ext>
                  </a:extLst>
                </a:gridCol>
              </a:tblGrid>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dirty="0">
                          <a:solidFill>
                            <a:srgbClr val="FFFFFF"/>
                          </a:solidFill>
                          <a:latin typeface="URW Gothic"/>
                          <a:cs typeface="URW Gothic"/>
                        </a:rPr>
                        <a:t>- -</a:t>
                      </a:r>
                      <a:r>
                        <a:rPr sz="1900" spc="-40" dirty="0">
                          <a:solidFill>
                            <a:srgbClr val="FFFFFF"/>
                          </a:solidFill>
                          <a:latin typeface="URW Gothic"/>
                          <a:cs typeface="URW Gothic"/>
                        </a:rPr>
                        <a:t> </a:t>
                      </a:r>
                      <a:r>
                        <a:rPr sz="1900" dirty="0">
                          <a:solidFill>
                            <a:srgbClr val="FFFFFF"/>
                          </a:solidFill>
                          <a:latin typeface="URW Gothic"/>
                          <a:cs typeface="URW Gothic"/>
                        </a:rPr>
                        <a:t>-</a:t>
                      </a:r>
                      <a:endParaRPr sz="1900" dirty="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1"/>
                  </a:ext>
                </a:extLst>
              </a:tr>
              <a:tr h="254000">
                <a:tc>
                  <a:txBody>
                    <a:bodyPr/>
                    <a:lstStyle/>
                    <a:p>
                      <a:pPr>
                        <a:lnSpc>
                          <a:spcPct val="100000"/>
                        </a:lnSpc>
                      </a:pPr>
                      <a:endParaRPr sz="1200">
                        <a:latin typeface="Times New Roman"/>
                        <a:cs typeface="Times New Roman"/>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marR="8255" algn="ctr">
                        <a:lnSpc>
                          <a:spcPts val="1515"/>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200">
                        <a:latin typeface="Times New Roman"/>
                        <a:cs typeface="Times New Roman"/>
                      </a:endParaRPr>
                    </a:p>
                  </a:txBody>
                  <a:tcPr marL="0" marR="0" marT="0" marB="0">
                    <a:lnL w="28575">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2"/>
                  </a:ext>
                </a:extLst>
              </a:tr>
              <a:tr h="574295">
                <a:tc>
                  <a:txBody>
                    <a:bodyPr/>
                    <a:lstStyle/>
                    <a:p>
                      <a:pPr>
                        <a:lnSpc>
                          <a:spcPct val="100000"/>
                        </a:lnSpc>
                      </a:pPr>
                      <a:endParaRPr sz="1500" dirty="0">
                        <a:latin typeface="Times New Roman"/>
                        <a:cs typeface="Times New Roman"/>
                      </a:endParaRPr>
                    </a:p>
                    <a:p>
                      <a:pPr algn="ctr">
                        <a:lnSpc>
                          <a:spcPct val="100000"/>
                        </a:lnSpc>
                      </a:pPr>
                      <a:r>
                        <a:rPr sz="1100" dirty="0">
                          <a:solidFill>
                            <a:srgbClr val="FFFFFF"/>
                          </a:solidFill>
                          <a:latin typeface="URW Gothic"/>
                          <a:cs typeface="URW Gothic"/>
                        </a:rPr>
                        <a:t>|</a:t>
                      </a:r>
                      <a:endParaRPr sz="1100" dirty="0">
                        <a:latin typeface="URW Gothic"/>
                        <a:cs typeface="URW Gothic"/>
                      </a:endParaRPr>
                    </a:p>
                    <a:p>
                      <a:pPr algn="ctr">
                        <a:lnSpc>
                          <a:spcPts val="1155"/>
                        </a:lnSpc>
                        <a:spcBef>
                          <a:spcPts val="20"/>
                        </a:spcBef>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a:latin typeface="Times New Roman"/>
                        <a:cs typeface="Times New Roman"/>
                      </a:endParaRPr>
                    </a:p>
                    <a:p>
                      <a:pPr marR="4445" algn="ctr">
                        <a:lnSpc>
                          <a:spcPct val="100000"/>
                        </a:lnSpc>
                      </a:pPr>
                      <a:r>
                        <a:rPr sz="1100">
                          <a:solidFill>
                            <a:srgbClr val="FFFFFF"/>
                          </a:solidFill>
                          <a:latin typeface="URW Gothic"/>
                          <a:cs typeface="URW Gothic"/>
                        </a:rPr>
                        <a:t>|</a:t>
                      </a:r>
                      <a:endParaRPr sz="1100">
                        <a:latin typeface="URW Gothic"/>
                        <a:cs typeface="URW Gothic"/>
                      </a:endParaRPr>
                    </a:p>
                    <a:p>
                      <a:pPr marR="444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a:txBody>
                    <a:bodyPr/>
                    <a:lstStyle/>
                    <a:p>
                      <a:pPr>
                        <a:lnSpc>
                          <a:spcPct val="100000"/>
                        </a:lnSpc>
                        <a:spcBef>
                          <a:spcPts val="20"/>
                        </a:spcBef>
                      </a:pPr>
                      <a:endParaRPr sz="1200" dirty="0">
                        <a:latin typeface="Times New Roman"/>
                        <a:cs typeface="Times New Roman"/>
                      </a:endParaRPr>
                    </a:p>
                    <a:p>
                      <a:pPr marR="6350" algn="ctr">
                        <a:lnSpc>
                          <a:spcPct val="100000"/>
                        </a:lnSpc>
                      </a:pPr>
                      <a:r>
                        <a:rPr sz="1100" dirty="0">
                          <a:solidFill>
                            <a:srgbClr val="FFFFFF"/>
                          </a:solidFill>
                          <a:latin typeface="URW Gothic"/>
                          <a:cs typeface="URW Gothic"/>
                        </a:rPr>
                        <a:t>|</a:t>
                      </a:r>
                      <a:endParaRPr sz="1100" dirty="0">
                        <a:latin typeface="URW Gothic"/>
                        <a:cs typeface="URW Gothic"/>
                      </a:endParaRPr>
                    </a:p>
                    <a:p>
                      <a:pPr marR="6350" algn="ctr">
                        <a:lnSpc>
                          <a:spcPts val="1290"/>
                        </a:lnSpc>
                        <a:spcBef>
                          <a:spcPts val="35"/>
                        </a:spcBef>
                      </a:pPr>
                      <a:r>
                        <a:rPr sz="1100" dirty="0">
                          <a:solidFill>
                            <a:srgbClr val="FFFFFF"/>
                          </a:solidFill>
                          <a:latin typeface="URW Gothic"/>
                          <a:cs typeface="URW Gothic"/>
                        </a:rPr>
                        <a:t>|</a:t>
                      </a:r>
                      <a:endParaRPr sz="1100" dirty="0">
                        <a:latin typeface="URW Gothic"/>
                        <a:cs typeface="URW Gothic"/>
                      </a:endParaRPr>
                    </a:p>
                  </a:txBody>
                  <a:tcPr marL="0" marR="0" marT="2540" marB="0">
                    <a:lnL w="28575">
                      <a:solidFill>
                        <a:srgbClr val="6A1A68"/>
                      </a:solidFill>
                      <a:prstDash val="solid"/>
                    </a:lnL>
                    <a:lnR w="28575">
                      <a:solidFill>
                        <a:srgbClr val="6A1A68"/>
                      </a:solidFill>
                      <a:prstDash val="solid"/>
                    </a:lnR>
                    <a:lnT w="12700">
                      <a:solidFill>
                        <a:srgbClr val="6A1A68"/>
                      </a:solidFill>
                      <a:prstDash val="solid"/>
                    </a:lnT>
                    <a:solidFill>
                      <a:srgbClr val="BCACBC"/>
                    </a:solidFill>
                  </a:tcPr>
                </a:tc>
                <a:tc rowSpan="2">
                  <a:txBody>
                    <a:bodyPr/>
                    <a:lstStyle/>
                    <a:p>
                      <a:pPr>
                        <a:lnSpc>
                          <a:spcPct val="100000"/>
                        </a:lnSpc>
                      </a:pPr>
                      <a:endParaRPr sz="1600">
                        <a:latin typeface="Times New Roman"/>
                        <a:cs typeface="Times New Roman"/>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a:lnSpc>
                          <a:spcPct val="100000"/>
                        </a:lnSpc>
                        <a:spcBef>
                          <a:spcPts val="20"/>
                        </a:spcBef>
                      </a:pPr>
                      <a:endParaRPr sz="1200">
                        <a:latin typeface="Times New Roman"/>
                        <a:cs typeface="Times New Roman"/>
                      </a:endParaRPr>
                    </a:p>
                    <a:p>
                      <a:pPr marL="3175" algn="ctr">
                        <a:lnSpc>
                          <a:spcPct val="100000"/>
                        </a:lnSpc>
                      </a:pPr>
                      <a:r>
                        <a:rPr sz="1100">
                          <a:solidFill>
                            <a:srgbClr val="FFFFFF"/>
                          </a:solidFill>
                          <a:latin typeface="URW Gothic"/>
                          <a:cs typeface="URW Gothic"/>
                        </a:rPr>
                        <a:t>|</a:t>
                      </a:r>
                      <a:endParaRPr sz="1100">
                        <a:latin typeface="URW Gothic"/>
                        <a:cs typeface="URW Gothic"/>
                      </a:endParaRPr>
                    </a:p>
                    <a:p>
                      <a:pPr marL="3175" algn="ctr">
                        <a:lnSpc>
                          <a:spcPts val="1290"/>
                        </a:lnSpc>
                        <a:spcBef>
                          <a:spcPts val="35"/>
                        </a:spcBef>
                      </a:pPr>
                      <a:r>
                        <a:rPr sz="1100">
                          <a:solidFill>
                            <a:srgbClr val="FFFFFF"/>
                          </a:solidFill>
                          <a:latin typeface="URW Gothic"/>
                          <a:cs typeface="URW Gothic"/>
                        </a:rPr>
                        <a:t>|</a:t>
                      </a:r>
                      <a:endParaRPr sz="1100">
                        <a:latin typeface="URW Gothic"/>
                        <a:cs typeface="URW Gothic"/>
                      </a:endParaRPr>
                    </a:p>
                  </a:txBody>
                  <a:tcPr marL="0" marR="0" marT="2540" marB="0">
                    <a:lnL w="28575">
                      <a:solidFill>
                        <a:srgbClr val="6A1A68"/>
                      </a:solidFill>
                      <a:prstDash val="solid"/>
                    </a:lnL>
                    <a:lnR w="12700">
                      <a:solidFill>
                        <a:srgbClr val="6A1A68"/>
                      </a:solidFill>
                      <a:prstDash val="solid"/>
                    </a:lnR>
                    <a:lnT w="12700">
                      <a:solidFill>
                        <a:srgbClr val="6A1A68"/>
                      </a:solidFill>
                      <a:prstDash val="solid"/>
                    </a:lnT>
                    <a:solidFill>
                      <a:srgbClr val="BCACBC"/>
                    </a:solidFill>
                  </a:tcPr>
                </a:tc>
                <a:extLst>
                  <a:ext uri="{0D108BD9-81ED-4DB2-BD59-A6C34878D82A}">
                    <a16:rowId xmlns:a16="http://schemas.microsoft.com/office/drawing/2014/main" val="10003"/>
                  </a:ext>
                </a:extLst>
              </a:tr>
              <a:tr h="351915">
                <a:tc>
                  <a:txBody>
                    <a:bodyPr/>
                    <a:lstStyle/>
                    <a:p>
                      <a:pPr algn="ctr">
                        <a:lnSpc>
                          <a:spcPts val="1205"/>
                        </a:lnSpc>
                      </a:pPr>
                      <a:r>
                        <a:rPr sz="1100" dirty="0">
                          <a:solidFill>
                            <a:srgbClr val="FFFFFF"/>
                          </a:solidFill>
                          <a:latin typeface="URW Gothic"/>
                          <a:cs typeface="URW Gothic"/>
                        </a:rPr>
                        <a:t>|</a:t>
                      </a:r>
                      <a:endParaRPr sz="1100" dirty="0">
                        <a:latin typeface="URW Gothic"/>
                        <a:cs typeface="URW Gothic"/>
                      </a:endParaRPr>
                    </a:p>
                  </a:txBody>
                  <a:tcPr marL="0" marR="0" marT="0" marB="0">
                    <a:lnL w="12700">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444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a:txBody>
                    <a:bodyPr/>
                    <a:lstStyle/>
                    <a:p>
                      <a:pPr marR="6985" algn="ctr">
                        <a:lnSpc>
                          <a:spcPts val="1280"/>
                        </a:lnSpc>
                      </a:pPr>
                      <a:r>
                        <a:rPr sz="1100" dirty="0">
                          <a:solidFill>
                            <a:srgbClr val="FFFFFF"/>
                          </a:solidFill>
                          <a:latin typeface="URW Gothic"/>
                          <a:cs typeface="URW Gothic"/>
                        </a:rPr>
                        <a:t>|</a:t>
                      </a:r>
                      <a:endParaRPr sz="1100" dirty="0">
                        <a:latin typeface="URW Gothic"/>
                        <a:cs typeface="URW Gothic"/>
                      </a:endParaRPr>
                    </a:p>
                  </a:txBody>
                  <a:tcPr marL="0" marR="0" marT="0" marB="0">
                    <a:lnL w="28575">
                      <a:solidFill>
                        <a:srgbClr val="6A1A68"/>
                      </a:solidFill>
                      <a:prstDash val="solid"/>
                    </a:lnL>
                    <a:lnR w="28575">
                      <a:solidFill>
                        <a:srgbClr val="6A1A68"/>
                      </a:solidFill>
                      <a:prstDash val="solid"/>
                    </a:lnR>
                    <a:lnB w="28575">
                      <a:solidFill>
                        <a:srgbClr val="6A1A68"/>
                      </a:solidFill>
                      <a:prstDash val="solid"/>
                    </a:lnB>
                    <a:solidFill>
                      <a:srgbClr val="BCACBC"/>
                    </a:solidFill>
                  </a:tcPr>
                </a:tc>
                <a:tc vMerge="1">
                  <a:txBody>
                    <a:bodyPr/>
                    <a:lstStyle/>
                    <a:p>
                      <a:endParaRPr/>
                    </a:p>
                  </a:txBody>
                  <a:tcPr marL="0" marR="0" marT="0" marB="0">
                    <a:lnL w="28575">
                      <a:solidFill>
                        <a:srgbClr val="6A1A68"/>
                      </a:solidFill>
                      <a:prstDash val="solid"/>
                    </a:lnL>
                    <a:lnR w="28575">
                      <a:solidFill>
                        <a:srgbClr val="6A1A68"/>
                      </a:solidFill>
                      <a:prstDash val="solid"/>
                    </a:lnR>
                    <a:lnT w="12700">
                      <a:solidFill>
                        <a:srgbClr val="6A1A68"/>
                      </a:solidFill>
                      <a:prstDash val="solid"/>
                    </a:lnT>
                    <a:lnB w="28575">
                      <a:solidFill>
                        <a:srgbClr val="6A1A68"/>
                      </a:solidFill>
                      <a:prstDash val="solid"/>
                    </a:lnB>
                    <a:solidFill>
                      <a:srgbClr val="BCACBC"/>
                    </a:solidFill>
                  </a:tcPr>
                </a:tc>
                <a:tc>
                  <a:txBody>
                    <a:bodyPr/>
                    <a:lstStyle/>
                    <a:p>
                      <a:pPr marL="3175" algn="ctr">
                        <a:lnSpc>
                          <a:spcPts val="1280"/>
                        </a:lnSpc>
                      </a:pPr>
                      <a:r>
                        <a:rPr sz="1100">
                          <a:solidFill>
                            <a:srgbClr val="FFFFFF"/>
                          </a:solidFill>
                          <a:latin typeface="URW Gothic"/>
                          <a:cs typeface="URW Gothic"/>
                        </a:rPr>
                        <a:t>|</a:t>
                      </a:r>
                      <a:endParaRPr sz="1100">
                        <a:latin typeface="URW Gothic"/>
                        <a:cs typeface="URW Gothic"/>
                      </a:endParaRPr>
                    </a:p>
                  </a:txBody>
                  <a:tcPr marL="0" marR="0" marT="0" marB="0">
                    <a:lnL w="28575">
                      <a:solidFill>
                        <a:srgbClr val="6A1A68"/>
                      </a:solidFill>
                      <a:prstDash val="solid"/>
                    </a:lnL>
                    <a:lnR w="12700">
                      <a:solidFill>
                        <a:srgbClr val="6A1A68"/>
                      </a:solidFill>
                      <a:prstDash val="solid"/>
                    </a:lnR>
                    <a:lnB w="28575">
                      <a:solidFill>
                        <a:srgbClr val="6A1A68"/>
                      </a:solidFill>
                      <a:prstDash val="solid"/>
                    </a:lnB>
                    <a:solidFill>
                      <a:srgbClr val="BCACBC"/>
                    </a:solidFill>
                  </a:tcPr>
                </a:tc>
                <a:extLst>
                  <a:ext uri="{0D108BD9-81ED-4DB2-BD59-A6C34878D82A}">
                    <a16:rowId xmlns:a16="http://schemas.microsoft.com/office/drawing/2014/main" val="10004"/>
                  </a:ext>
                </a:extLst>
              </a:tr>
              <a:tr h="240369">
                <a:tc>
                  <a:txBody>
                    <a:bodyPr/>
                    <a:lstStyle/>
                    <a:p>
                      <a:pPr>
                        <a:lnSpc>
                          <a:spcPct val="100000"/>
                        </a:lnSpc>
                      </a:pPr>
                      <a:endParaRPr sz="1100">
                        <a:latin typeface="Times New Roman"/>
                        <a:cs typeface="Times New Roman"/>
                      </a:endParaRPr>
                    </a:p>
                  </a:txBody>
                  <a:tcPr marL="0" marR="0" marT="0" marB="0">
                    <a:lnL w="12700">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100">
                        <a:latin typeface="Times New Roman"/>
                        <a:cs typeface="Times New Roman"/>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1380D1"/>
                    </a:solidFill>
                  </a:tcPr>
                </a:tc>
                <a:tc>
                  <a:txBody>
                    <a:bodyPr/>
                    <a:lstStyle/>
                    <a:p>
                      <a:pPr marR="8255" algn="ctr">
                        <a:lnSpc>
                          <a:spcPts val="1440"/>
                        </a:lnSpc>
                      </a:pPr>
                      <a:r>
                        <a:rPr sz="1900">
                          <a:solidFill>
                            <a:srgbClr val="FFFFFF"/>
                          </a:solidFill>
                          <a:latin typeface="URW Gothic"/>
                          <a:cs typeface="URW Gothic"/>
                        </a:rPr>
                        <a:t>- -</a:t>
                      </a:r>
                      <a:r>
                        <a:rPr sz="1900" spc="-40">
                          <a:solidFill>
                            <a:srgbClr val="FFFFFF"/>
                          </a:solidFill>
                          <a:latin typeface="URW Gothic"/>
                          <a:cs typeface="URW Gothic"/>
                        </a:rPr>
                        <a:t> </a:t>
                      </a:r>
                      <a:r>
                        <a:rPr sz="1900">
                          <a:solidFill>
                            <a:srgbClr val="FFFFFF"/>
                          </a:solidFill>
                          <a:latin typeface="URW Gothic"/>
                          <a:cs typeface="URW Gothic"/>
                        </a:rPr>
                        <a:t>-</a:t>
                      </a:r>
                      <a:endParaRPr sz="1900">
                        <a:latin typeface="URW Gothic"/>
                        <a:cs typeface="URW Gothic"/>
                      </a:endParaRPr>
                    </a:p>
                  </a:txBody>
                  <a:tcPr marL="0" marR="0" marT="0" marB="0">
                    <a:lnL w="28575">
                      <a:solidFill>
                        <a:srgbClr val="6A1A68"/>
                      </a:solidFill>
                      <a:prstDash val="solid"/>
                    </a:lnL>
                    <a:lnR w="28575">
                      <a:solidFill>
                        <a:srgbClr val="6A1A68"/>
                      </a:solidFill>
                      <a:prstDash val="solid"/>
                    </a:lnR>
                    <a:lnT w="28575">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txBody>
                  <a:tcPr marL="0" marR="0" marT="0" marB="0">
                    <a:lnL w="28575">
                      <a:solidFill>
                        <a:srgbClr val="6A1A68"/>
                      </a:solidFill>
                      <a:prstDash val="solid"/>
                    </a:lnL>
                    <a:lnR w="12700">
                      <a:solidFill>
                        <a:srgbClr val="6A1A68"/>
                      </a:solidFill>
                      <a:prstDash val="solid"/>
                    </a:lnR>
                    <a:lnT w="28575">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5"/>
                  </a:ext>
                </a:extLst>
              </a:tr>
            </a:tbl>
          </a:graphicData>
        </a:graphic>
      </p:graphicFrame>
      <p:grpSp>
        <p:nvGrpSpPr>
          <p:cNvPr id="26" name="object 26"/>
          <p:cNvGrpSpPr/>
          <p:nvPr/>
        </p:nvGrpSpPr>
        <p:grpSpPr>
          <a:xfrm>
            <a:off x="646112" y="4770502"/>
            <a:ext cx="4194811" cy="365125"/>
            <a:chOff x="646112" y="4770501"/>
            <a:chExt cx="4194810" cy="365125"/>
          </a:xfrm>
        </p:grpSpPr>
        <p:sp>
          <p:nvSpPr>
            <p:cNvPr id="27" name="object 27"/>
            <p:cNvSpPr/>
            <p:nvPr/>
          </p:nvSpPr>
          <p:spPr>
            <a:xfrm>
              <a:off x="652462" y="4776851"/>
              <a:ext cx="4182110" cy="352425"/>
            </a:xfrm>
            <a:custGeom>
              <a:avLst/>
              <a:gdLst/>
              <a:ahLst/>
              <a:cxnLst/>
              <a:rect l="l" t="t" r="r" b="b"/>
              <a:pathLst>
                <a:path w="4182110" h="352425">
                  <a:moveTo>
                    <a:pt x="4005262" y="0"/>
                  </a:moveTo>
                  <a:lnTo>
                    <a:pt x="4005262" y="88011"/>
                  </a:lnTo>
                  <a:lnTo>
                    <a:pt x="176212" y="88011"/>
                  </a:lnTo>
                  <a:lnTo>
                    <a:pt x="176212" y="0"/>
                  </a:lnTo>
                  <a:lnTo>
                    <a:pt x="0" y="176149"/>
                  </a:lnTo>
                  <a:lnTo>
                    <a:pt x="176212" y="352425"/>
                  </a:lnTo>
                  <a:lnTo>
                    <a:pt x="176212" y="264287"/>
                  </a:lnTo>
                  <a:lnTo>
                    <a:pt x="4005262" y="264287"/>
                  </a:lnTo>
                  <a:lnTo>
                    <a:pt x="4005262" y="352425"/>
                  </a:lnTo>
                  <a:lnTo>
                    <a:pt x="4181538" y="176149"/>
                  </a:lnTo>
                  <a:lnTo>
                    <a:pt x="4005262" y="0"/>
                  </a:lnTo>
                  <a:close/>
                </a:path>
              </a:pathLst>
            </a:custGeom>
            <a:solidFill>
              <a:srgbClr val="FFFFFF"/>
            </a:solidFill>
          </p:spPr>
          <p:txBody>
            <a:bodyPr wrap="square" lIns="0" tIns="0" rIns="0" bIns="0" rtlCol="0"/>
            <a:lstStyle/>
            <a:p>
              <a:endParaRPr/>
            </a:p>
          </p:txBody>
        </p:sp>
        <p:sp>
          <p:nvSpPr>
            <p:cNvPr id="28" name="object 28"/>
            <p:cNvSpPr/>
            <p:nvPr/>
          </p:nvSpPr>
          <p:spPr>
            <a:xfrm>
              <a:off x="652462" y="4776851"/>
              <a:ext cx="4182110" cy="352425"/>
            </a:xfrm>
            <a:custGeom>
              <a:avLst/>
              <a:gdLst/>
              <a:ahLst/>
              <a:cxnLst/>
              <a:rect l="l" t="t" r="r" b="b"/>
              <a:pathLst>
                <a:path w="4182110" h="352425">
                  <a:moveTo>
                    <a:pt x="0" y="176149"/>
                  </a:moveTo>
                  <a:lnTo>
                    <a:pt x="176212" y="0"/>
                  </a:lnTo>
                  <a:lnTo>
                    <a:pt x="176212" y="88011"/>
                  </a:lnTo>
                  <a:lnTo>
                    <a:pt x="4005262" y="88011"/>
                  </a:lnTo>
                  <a:lnTo>
                    <a:pt x="4005262" y="0"/>
                  </a:lnTo>
                  <a:lnTo>
                    <a:pt x="4181538" y="176149"/>
                  </a:lnTo>
                  <a:lnTo>
                    <a:pt x="4005262" y="352425"/>
                  </a:lnTo>
                  <a:lnTo>
                    <a:pt x="40052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29" name="object 29"/>
          <p:cNvSpPr txBox="1"/>
          <p:nvPr/>
        </p:nvSpPr>
        <p:spPr>
          <a:xfrm>
            <a:off x="2210435" y="4852356"/>
            <a:ext cx="1056640" cy="197490"/>
          </a:xfrm>
          <a:prstGeom prst="rect">
            <a:avLst/>
          </a:prstGeom>
        </p:spPr>
        <p:txBody>
          <a:bodyPr vert="horz" wrap="square" lIns="0" tIns="12700" rIns="0" bIns="0" rtlCol="0">
            <a:spAutoFit/>
          </a:bodyPr>
          <a:lstStyle/>
          <a:p>
            <a:pPr marL="12700">
              <a:spcBef>
                <a:spcPts val="100"/>
              </a:spcBef>
            </a:pPr>
            <a:r>
              <a:rPr sz="1200" b="1" spc="-15"/>
              <a:t>(t</a:t>
            </a:r>
            <a:r>
              <a:rPr sz="1200" b="1" spc="-20"/>
              <a:t> </a:t>
            </a:r>
            <a:r>
              <a:rPr sz="1200" b="1" spc="-15"/>
              <a:t>timestamps)</a:t>
            </a:r>
            <a:endParaRPr sz="1200"/>
          </a:p>
        </p:txBody>
      </p:sp>
      <p:grpSp>
        <p:nvGrpSpPr>
          <p:cNvPr id="30" name="object 30"/>
          <p:cNvGrpSpPr/>
          <p:nvPr/>
        </p:nvGrpSpPr>
        <p:grpSpPr>
          <a:xfrm>
            <a:off x="4865752" y="3074923"/>
            <a:ext cx="365125" cy="1651000"/>
            <a:chOff x="4865751" y="3074923"/>
            <a:chExt cx="365125" cy="1651000"/>
          </a:xfrm>
        </p:grpSpPr>
        <p:sp>
          <p:nvSpPr>
            <p:cNvPr id="31" name="object 31"/>
            <p:cNvSpPr/>
            <p:nvPr/>
          </p:nvSpPr>
          <p:spPr>
            <a:xfrm>
              <a:off x="4872101" y="3081273"/>
              <a:ext cx="352425" cy="1638300"/>
            </a:xfrm>
            <a:custGeom>
              <a:avLst/>
              <a:gdLst/>
              <a:ahLst/>
              <a:cxnLst/>
              <a:rect l="l" t="t" r="r" b="b"/>
              <a:pathLst>
                <a:path w="352425" h="1638300">
                  <a:moveTo>
                    <a:pt x="176149" y="0"/>
                  </a:moveTo>
                  <a:lnTo>
                    <a:pt x="0" y="176275"/>
                  </a:lnTo>
                  <a:lnTo>
                    <a:pt x="88011" y="176275"/>
                  </a:lnTo>
                  <a:lnTo>
                    <a:pt x="88011" y="1462151"/>
                  </a:lnTo>
                  <a:lnTo>
                    <a:pt x="0" y="1462151"/>
                  </a:lnTo>
                  <a:lnTo>
                    <a:pt x="176149" y="1638300"/>
                  </a:lnTo>
                  <a:lnTo>
                    <a:pt x="352425" y="1462151"/>
                  </a:lnTo>
                  <a:lnTo>
                    <a:pt x="264287" y="146215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32" name="object 32"/>
            <p:cNvSpPr/>
            <p:nvPr/>
          </p:nvSpPr>
          <p:spPr>
            <a:xfrm>
              <a:off x="4872101" y="3081273"/>
              <a:ext cx="352425" cy="1638300"/>
            </a:xfrm>
            <a:custGeom>
              <a:avLst/>
              <a:gdLst/>
              <a:ahLst/>
              <a:cxnLst/>
              <a:rect l="l" t="t" r="r" b="b"/>
              <a:pathLst>
                <a:path w="352425" h="1638300">
                  <a:moveTo>
                    <a:pt x="176149" y="1638300"/>
                  </a:moveTo>
                  <a:lnTo>
                    <a:pt x="0" y="1462151"/>
                  </a:lnTo>
                  <a:lnTo>
                    <a:pt x="88011" y="1462151"/>
                  </a:lnTo>
                  <a:lnTo>
                    <a:pt x="88011" y="176275"/>
                  </a:lnTo>
                  <a:lnTo>
                    <a:pt x="0" y="176275"/>
                  </a:lnTo>
                  <a:lnTo>
                    <a:pt x="176149" y="0"/>
                  </a:lnTo>
                  <a:lnTo>
                    <a:pt x="352425" y="176275"/>
                  </a:lnTo>
                  <a:lnTo>
                    <a:pt x="264287" y="176275"/>
                  </a:lnTo>
                  <a:lnTo>
                    <a:pt x="264287" y="1462151"/>
                  </a:lnTo>
                  <a:lnTo>
                    <a:pt x="352425" y="1462151"/>
                  </a:lnTo>
                  <a:lnTo>
                    <a:pt x="176149" y="1638300"/>
                  </a:lnTo>
                  <a:close/>
                </a:path>
              </a:pathLst>
            </a:custGeom>
            <a:ln w="12700">
              <a:solidFill>
                <a:srgbClr val="6A1A68"/>
              </a:solidFill>
            </a:ln>
          </p:spPr>
          <p:txBody>
            <a:bodyPr wrap="square" lIns="0" tIns="0" rIns="0" bIns="0" rtlCol="0"/>
            <a:lstStyle/>
            <a:p>
              <a:endParaRPr/>
            </a:p>
          </p:txBody>
        </p:sp>
      </p:grpSp>
      <p:sp>
        <p:nvSpPr>
          <p:cNvPr id="33" name="object 33"/>
          <p:cNvSpPr txBox="1"/>
          <p:nvPr/>
        </p:nvSpPr>
        <p:spPr>
          <a:xfrm>
            <a:off x="4956374" y="3500536"/>
            <a:ext cx="169277" cy="809625"/>
          </a:xfrm>
          <a:prstGeom prst="rect">
            <a:avLst/>
          </a:prstGeom>
        </p:spPr>
        <p:txBody>
          <a:bodyPr vert="vert270" wrap="square" lIns="0" tIns="1905" rIns="0" bIns="0" rtlCol="0">
            <a:spAutoFit/>
          </a:bodyPr>
          <a:lstStyle/>
          <a:p>
            <a:pPr marL="12700">
              <a:spcBef>
                <a:spcPts val="15"/>
              </a:spcBef>
            </a:pPr>
            <a:r>
              <a:rPr sz="1100" b="1" spc="15"/>
              <a:t>N</a:t>
            </a:r>
            <a:r>
              <a:rPr sz="1100" b="1" spc="-60"/>
              <a:t> </a:t>
            </a:r>
            <a:r>
              <a:rPr sz="1100" b="1"/>
              <a:t>examples</a:t>
            </a:r>
            <a:endParaRPr sz="11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152" y="217615"/>
            <a:ext cx="5606065" cy="336631"/>
          </a:xfrm>
          <a:prstGeom prst="rect">
            <a:avLst/>
          </a:prstGeom>
        </p:spPr>
        <p:txBody>
          <a:bodyPr spcFirstLastPara="1" vert="horz" wrap="square" lIns="0" tIns="15875" rIns="0" bIns="0" rtlCol="0" anchor="t" anchorCtr="0">
            <a:spAutoFit/>
          </a:bodyPr>
          <a:lstStyle/>
          <a:p>
            <a:pPr marL="12700">
              <a:spcBef>
                <a:spcPts val="125"/>
              </a:spcBef>
            </a:pPr>
            <a:r>
              <a:rPr sz="2000" spc="5" dirty="0"/>
              <a:t>Spectrogram: </a:t>
            </a:r>
            <a:r>
              <a:rPr sz="2000" spc="25" dirty="0"/>
              <a:t>Array </a:t>
            </a:r>
            <a:r>
              <a:rPr sz="2000" spc="-5" dirty="0"/>
              <a:t>of local </a:t>
            </a:r>
            <a:r>
              <a:rPr sz="2000" spc="5" dirty="0"/>
              <a:t>FFT</a:t>
            </a:r>
            <a:r>
              <a:rPr sz="2000" spc="-20" dirty="0"/>
              <a:t> </a:t>
            </a:r>
            <a:r>
              <a:rPr sz="2000" spc="5" dirty="0"/>
              <a:t>features</a:t>
            </a:r>
            <a:endParaRPr sz="2000" dirty="0"/>
          </a:p>
        </p:txBody>
      </p:sp>
      <p:graphicFrame>
        <p:nvGraphicFramePr>
          <p:cNvPr id="3" name="object 3"/>
          <p:cNvGraphicFramePr>
            <a:graphicFrameLocks noGrp="1"/>
          </p:cNvGraphicFramePr>
          <p:nvPr/>
        </p:nvGraphicFramePr>
        <p:xfrm>
          <a:off x="522288" y="1008129"/>
          <a:ext cx="2809876" cy="23241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0051">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tblGrid>
              <a:tr h="23241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5"/>
                        </a:spcBef>
                      </a:pPr>
                      <a:endParaRPr sz="800">
                        <a:latin typeface="Times New Roman"/>
                        <a:cs typeface="Times New Roman"/>
                      </a:endParaRPr>
                    </a:p>
                    <a:p>
                      <a:pPr marL="109220">
                        <a:lnSpc>
                          <a:spcPct val="100000"/>
                        </a:lnSpc>
                      </a:pPr>
                      <a:r>
                        <a:rPr sz="900" spc="25">
                          <a:solidFill>
                            <a:srgbClr val="FFFFFF"/>
                          </a:solidFill>
                          <a:latin typeface="URW Gothic"/>
                          <a:cs typeface="URW Gothic"/>
                        </a:rPr>
                        <a:t>t=1</a:t>
                      </a:r>
                      <a:endParaRPr sz="90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FF0000"/>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500">
                        <a:latin typeface="Times New Roman"/>
                        <a:cs typeface="Times New Roman"/>
                      </a:endParaRPr>
                    </a:p>
                    <a:p>
                      <a:pPr marL="97790">
                        <a:lnSpc>
                          <a:spcPct val="100000"/>
                        </a:lnSpc>
                      </a:pPr>
                      <a:r>
                        <a:rPr sz="1100" spc="-10">
                          <a:solidFill>
                            <a:srgbClr val="FFFFFF"/>
                          </a:solidFill>
                          <a:latin typeface="URW Gothic"/>
                          <a:cs typeface="URW Gothic"/>
                        </a:rPr>
                        <a:t>t=2</a:t>
                      </a:r>
                      <a:endParaRPr sz="1100">
                        <a:latin typeface="URW Gothic"/>
                        <a:cs typeface="URW Gothic"/>
                      </a:endParaRPr>
                    </a:p>
                  </a:txBody>
                  <a:tcPr marL="0" marR="0" marT="0" marB="0">
                    <a:lnL w="12700">
                      <a:solidFill>
                        <a:srgbClr val="6A1A68"/>
                      </a:solidFill>
                      <a:prstDash val="solid"/>
                    </a:lnL>
                    <a:lnR w="19050">
                      <a:solidFill>
                        <a:srgbClr val="6A1A68"/>
                      </a:solidFill>
                      <a:prstDash val="solid"/>
                    </a:lnR>
                    <a:lnT w="12700">
                      <a:solidFill>
                        <a:srgbClr val="6A1A68"/>
                      </a:solidFill>
                      <a:prstDash val="solid"/>
                    </a:lnT>
                    <a:lnB w="12700">
                      <a:solidFill>
                        <a:srgbClr val="6A1A68"/>
                      </a:solidFill>
                      <a:prstDash val="solid"/>
                    </a:lnB>
                    <a:solidFill>
                      <a:srgbClr val="00AF50"/>
                    </a:solidFill>
                  </a:tcPr>
                </a:tc>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15"/>
                        </a:spcBef>
                      </a:pPr>
                      <a:endParaRPr sz="1500" dirty="0">
                        <a:latin typeface="Times New Roman"/>
                        <a:cs typeface="Times New Roman"/>
                      </a:endParaRPr>
                    </a:p>
                    <a:p>
                      <a:pPr marL="95885">
                        <a:lnSpc>
                          <a:spcPct val="100000"/>
                        </a:lnSpc>
                      </a:pPr>
                      <a:r>
                        <a:rPr sz="1100" spc="-10" dirty="0">
                          <a:solidFill>
                            <a:srgbClr val="FFFFFF"/>
                          </a:solidFill>
                          <a:latin typeface="URW Gothic"/>
                          <a:cs typeface="URW Gothic"/>
                        </a:rPr>
                        <a:t>t=3</a:t>
                      </a:r>
                      <a:endParaRPr sz="1100" dirty="0">
                        <a:latin typeface="URW Gothic"/>
                        <a:cs typeface="URW Gothic"/>
                      </a:endParaRPr>
                    </a:p>
                  </a:txBody>
                  <a:tcPr marL="0" marR="0" marT="0" marB="0">
                    <a:lnL w="1905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1380D1"/>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500">
                        <a:latin typeface="Times New Roman"/>
                        <a:cs typeface="Times New Roman"/>
                      </a:endParaRPr>
                    </a:p>
                    <a:p>
                      <a:pPr marR="13335" algn="ctr">
                        <a:lnSpc>
                          <a:spcPct val="100000"/>
                        </a:lnSpc>
                      </a:pPr>
                      <a:r>
                        <a:rPr sz="1100">
                          <a:solidFill>
                            <a:srgbClr val="FFFFFF"/>
                          </a:solidFill>
                          <a:latin typeface="URW Gothic"/>
                          <a:cs typeface="URW Gothic"/>
                        </a:rPr>
                        <a:t>-  -</a:t>
                      </a:r>
                      <a:r>
                        <a:rPr sz="1100" spc="275">
                          <a:solidFill>
                            <a:srgbClr val="FFFFFF"/>
                          </a:solidFill>
                          <a:latin typeface="URW Gothic"/>
                          <a:cs typeface="URW Gothic"/>
                        </a:rPr>
                        <a:t> </a:t>
                      </a:r>
                      <a:r>
                        <a:rPr sz="1100">
                          <a:solidFill>
                            <a:srgbClr val="FFFFFF"/>
                          </a:solidFill>
                          <a:latin typeface="URW Gothic"/>
                          <a:cs typeface="URW Gothic"/>
                        </a:rPr>
                        <a:t>-</a:t>
                      </a:r>
                      <a:endParaRPr sz="110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BCACBC"/>
                    </a:solidFill>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5"/>
                        </a:spcBef>
                      </a:pPr>
                      <a:endParaRPr sz="800" dirty="0">
                        <a:latin typeface="Times New Roman"/>
                        <a:cs typeface="Times New Roman"/>
                      </a:endParaRPr>
                    </a:p>
                    <a:p>
                      <a:pPr marL="121285">
                        <a:lnSpc>
                          <a:spcPct val="100000"/>
                        </a:lnSpc>
                      </a:pPr>
                      <a:r>
                        <a:rPr sz="900" spc="25" dirty="0">
                          <a:solidFill>
                            <a:srgbClr val="FFFFFF"/>
                          </a:solidFill>
                          <a:latin typeface="URW Gothic"/>
                          <a:cs typeface="URW Gothic"/>
                        </a:rPr>
                        <a:t>t=T</a:t>
                      </a:r>
                      <a:endParaRPr sz="900" dirty="0">
                        <a:latin typeface="URW Gothic"/>
                        <a:cs typeface="URW Gothic"/>
                      </a:endParaRPr>
                    </a:p>
                  </a:txBody>
                  <a:tcPr marL="0" marR="0" marT="0"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D564D2"/>
                    </a:solidFill>
                  </a:tcPr>
                </a:tc>
                <a:extLst>
                  <a:ext uri="{0D108BD9-81ED-4DB2-BD59-A6C34878D82A}">
                    <a16:rowId xmlns:a16="http://schemas.microsoft.com/office/drawing/2014/main" val="10000"/>
                  </a:ext>
                </a:extLst>
              </a:tr>
            </a:tbl>
          </a:graphicData>
        </a:graphic>
      </p:graphicFrame>
      <p:grpSp>
        <p:nvGrpSpPr>
          <p:cNvPr id="4" name="object 4"/>
          <p:cNvGrpSpPr/>
          <p:nvPr/>
        </p:nvGrpSpPr>
        <p:grpSpPr>
          <a:xfrm>
            <a:off x="522287" y="3360802"/>
            <a:ext cx="2823211" cy="365125"/>
            <a:chOff x="522287" y="3360801"/>
            <a:chExt cx="2823210" cy="365125"/>
          </a:xfrm>
        </p:grpSpPr>
        <p:sp>
          <p:nvSpPr>
            <p:cNvPr id="5" name="object 5"/>
            <p:cNvSpPr/>
            <p:nvPr/>
          </p:nvSpPr>
          <p:spPr>
            <a:xfrm>
              <a:off x="528637" y="3367151"/>
              <a:ext cx="2810510" cy="352425"/>
            </a:xfrm>
            <a:custGeom>
              <a:avLst/>
              <a:gdLst/>
              <a:ahLst/>
              <a:cxnLst/>
              <a:rect l="l" t="t" r="r" b="b"/>
              <a:pathLst>
                <a:path w="2810510" h="352425">
                  <a:moveTo>
                    <a:pt x="2633662" y="0"/>
                  </a:moveTo>
                  <a:lnTo>
                    <a:pt x="2633662" y="88011"/>
                  </a:lnTo>
                  <a:lnTo>
                    <a:pt x="176212" y="88011"/>
                  </a:lnTo>
                  <a:lnTo>
                    <a:pt x="176212" y="0"/>
                  </a:lnTo>
                  <a:lnTo>
                    <a:pt x="0" y="176149"/>
                  </a:lnTo>
                  <a:lnTo>
                    <a:pt x="176212" y="352425"/>
                  </a:lnTo>
                  <a:lnTo>
                    <a:pt x="176212" y="264287"/>
                  </a:lnTo>
                  <a:lnTo>
                    <a:pt x="2633662" y="264287"/>
                  </a:lnTo>
                  <a:lnTo>
                    <a:pt x="2633662" y="352425"/>
                  </a:lnTo>
                  <a:lnTo>
                    <a:pt x="2809938" y="176149"/>
                  </a:lnTo>
                  <a:lnTo>
                    <a:pt x="2633662" y="0"/>
                  </a:lnTo>
                  <a:close/>
                </a:path>
              </a:pathLst>
            </a:custGeom>
            <a:solidFill>
              <a:srgbClr val="FFFFFF"/>
            </a:solidFill>
          </p:spPr>
          <p:txBody>
            <a:bodyPr wrap="square" lIns="0" tIns="0" rIns="0" bIns="0" rtlCol="0"/>
            <a:lstStyle/>
            <a:p>
              <a:endParaRPr/>
            </a:p>
          </p:txBody>
        </p:sp>
        <p:sp>
          <p:nvSpPr>
            <p:cNvPr id="6" name="object 6"/>
            <p:cNvSpPr/>
            <p:nvPr/>
          </p:nvSpPr>
          <p:spPr>
            <a:xfrm>
              <a:off x="528637" y="3367151"/>
              <a:ext cx="2810510" cy="352425"/>
            </a:xfrm>
            <a:custGeom>
              <a:avLst/>
              <a:gdLst/>
              <a:ahLst/>
              <a:cxnLst/>
              <a:rect l="l" t="t" r="r" b="b"/>
              <a:pathLst>
                <a:path w="2810510" h="352425">
                  <a:moveTo>
                    <a:pt x="0" y="176149"/>
                  </a:moveTo>
                  <a:lnTo>
                    <a:pt x="176212" y="0"/>
                  </a:lnTo>
                  <a:lnTo>
                    <a:pt x="176212" y="88011"/>
                  </a:lnTo>
                  <a:lnTo>
                    <a:pt x="2633662" y="88011"/>
                  </a:lnTo>
                  <a:lnTo>
                    <a:pt x="2633662" y="0"/>
                  </a:lnTo>
                  <a:lnTo>
                    <a:pt x="2809938" y="176149"/>
                  </a:lnTo>
                  <a:lnTo>
                    <a:pt x="2633662" y="352425"/>
                  </a:lnTo>
                  <a:lnTo>
                    <a:pt x="2633662" y="264287"/>
                  </a:lnTo>
                  <a:lnTo>
                    <a:pt x="176212" y="264287"/>
                  </a:lnTo>
                  <a:lnTo>
                    <a:pt x="176212" y="352425"/>
                  </a:lnTo>
                  <a:lnTo>
                    <a:pt x="0" y="176149"/>
                  </a:lnTo>
                  <a:close/>
                </a:path>
              </a:pathLst>
            </a:custGeom>
            <a:ln w="12700">
              <a:solidFill>
                <a:srgbClr val="6A1A68"/>
              </a:solidFill>
            </a:ln>
          </p:spPr>
          <p:txBody>
            <a:bodyPr wrap="square" lIns="0" tIns="0" rIns="0" bIns="0" rtlCol="0"/>
            <a:lstStyle/>
            <a:p>
              <a:endParaRPr/>
            </a:p>
          </p:txBody>
        </p:sp>
      </p:grpSp>
      <p:sp>
        <p:nvSpPr>
          <p:cNvPr id="7" name="object 7"/>
          <p:cNvSpPr txBox="1"/>
          <p:nvPr/>
        </p:nvSpPr>
        <p:spPr>
          <a:xfrm>
            <a:off x="1399921" y="3441957"/>
            <a:ext cx="1056640" cy="197490"/>
          </a:xfrm>
          <a:prstGeom prst="rect">
            <a:avLst/>
          </a:prstGeom>
        </p:spPr>
        <p:txBody>
          <a:bodyPr vert="horz" wrap="square" lIns="0" tIns="12700" rIns="0" bIns="0" rtlCol="0">
            <a:spAutoFit/>
          </a:bodyPr>
          <a:lstStyle/>
          <a:p>
            <a:pPr marL="12700">
              <a:spcBef>
                <a:spcPts val="100"/>
              </a:spcBef>
            </a:pPr>
            <a:r>
              <a:rPr sz="1200" b="1" spc="-15"/>
              <a:t>(t</a:t>
            </a:r>
            <a:r>
              <a:rPr sz="1200" b="1" spc="-55"/>
              <a:t> </a:t>
            </a:r>
            <a:r>
              <a:rPr sz="1200" b="1" spc="-11"/>
              <a:t>timestamps)</a:t>
            </a:r>
            <a:endParaRPr sz="1200"/>
          </a:p>
        </p:txBody>
      </p:sp>
      <p:grpSp>
        <p:nvGrpSpPr>
          <p:cNvPr id="8" name="object 8"/>
          <p:cNvGrpSpPr/>
          <p:nvPr/>
        </p:nvGrpSpPr>
        <p:grpSpPr>
          <a:xfrm>
            <a:off x="3417955" y="1008002"/>
            <a:ext cx="384175" cy="2317751"/>
            <a:chOff x="3417951" y="1007999"/>
            <a:chExt cx="384175" cy="2317750"/>
          </a:xfrm>
        </p:grpSpPr>
        <p:sp>
          <p:nvSpPr>
            <p:cNvPr id="9" name="object 9"/>
            <p:cNvSpPr/>
            <p:nvPr/>
          </p:nvSpPr>
          <p:spPr>
            <a:xfrm>
              <a:off x="3424301" y="1014349"/>
              <a:ext cx="371475" cy="2305050"/>
            </a:xfrm>
            <a:custGeom>
              <a:avLst/>
              <a:gdLst/>
              <a:ahLst/>
              <a:cxnLst/>
              <a:rect l="l" t="t" r="r" b="b"/>
              <a:pathLst>
                <a:path w="371475" h="2305050">
                  <a:moveTo>
                    <a:pt x="185674" y="0"/>
                  </a:moveTo>
                  <a:lnTo>
                    <a:pt x="0" y="185800"/>
                  </a:lnTo>
                  <a:lnTo>
                    <a:pt x="92837" y="185800"/>
                  </a:lnTo>
                  <a:lnTo>
                    <a:pt x="92837" y="2119376"/>
                  </a:lnTo>
                  <a:lnTo>
                    <a:pt x="0" y="2119376"/>
                  </a:lnTo>
                  <a:lnTo>
                    <a:pt x="185674" y="2305050"/>
                  </a:lnTo>
                  <a:lnTo>
                    <a:pt x="371475" y="2119376"/>
                  </a:lnTo>
                  <a:lnTo>
                    <a:pt x="278511" y="2119376"/>
                  </a:lnTo>
                  <a:lnTo>
                    <a:pt x="278511" y="185800"/>
                  </a:lnTo>
                  <a:lnTo>
                    <a:pt x="371475" y="185800"/>
                  </a:lnTo>
                  <a:lnTo>
                    <a:pt x="185674" y="0"/>
                  </a:lnTo>
                  <a:close/>
                </a:path>
              </a:pathLst>
            </a:custGeom>
            <a:solidFill>
              <a:srgbClr val="FFFFFF"/>
            </a:solidFill>
          </p:spPr>
          <p:txBody>
            <a:bodyPr wrap="square" lIns="0" tIns="0" rIns="0" bIns="0" rtlCol="0"/>
            <a:lstStyle/>
            <a:p>
              <a:endParaRPr/>
            </a:p>
          </p:txBody>
        </p:sp>
        <p:sp>
          <p:nvSpPr>
            <p:cNvPr id="10" name="object 10"/>
            <p:cNvSpPr/>
            <p:nvPr/>
          </p:nvSpPr>
          <p:spPr>
            <a:xfrm>
              <a:off x="3424301" y="1014349"/>
              <a:ext cx="371475" cy="2305050"/>
            </a:xfrm>
            <a:custGeom>
              <a:avLst/>
              <a:gdLst/>
              <a:ahLst/>
              <a:cxnLst/>
              <a:rect l="l" t="t" r="r" b="b"/>
              <a:pathLst>
                <a:path w="371475" h="2305050">
                  <a:moveTo>
                    <a:pt x="185674" y="2305050"/>
                  </a:moveTo>
                  <a:lnTo>
                    <a:pt x="0" y="2119376"/>
                  </a:lnTo>
                  <a:lnTo>
                    <a:pt x="92837" y="2119376"/>
                  </a:lnTo>
                  <a:lnTo>
                    <a:pt x="92837" y="185800"/>
                  </a:lnTo>
                  <a:lnTo>
                    <a:pt x="0" y="185800"/>
                  </a:lnTo>
                  <a:lnTo>
                    <a:pt x="185674" y="0"/>
                  </a:lnTo>
                  <a:lnTo>
                    <a:pt x="371475" y="185800"/>
                  </a:lnTo>
                  <a:lnTo>
                    <a:pt x="278511" y="185800"/>
                  </a:lnTo>
                  <a:lnTo>
                    <a:pt x="278511" y="2119376"/>
                  </a:lnTo>
                  <a:lnTo>
                    <a:pt x="371475" y="2119376"/>
                  </a:lnTo>
                  <a:lnTo>
                    <a:pt x="185674" y="2305050"/>
                  </a:lnTo>
                  <a:close/>
                </a:path>
              </a:pathLst>
            </a:custGeom>
            <a:ln w="12700">
              <a:solidFill>
                <a:srgbClr val="6A1A68"/>
              </a:solidFill>
            </a:ln>
          </p:spPr>
          <p:txBody>
            <a:bodyPr wrap="square" lIns="0" tIns="0" rIns="0" bIns="0" rtlCol="0"/>
            <a:lstStyle/>
            <a:p>
              <a:endParaRPr/>
            </a:p>
          </p:txBody>
        </p:sp>
      </p:grpSp>
      <p:sp>
        <p:nvSpPr>
          <p:cNvPr id="11" name="object 11"/>
          <p:cNvSpPr txBox="1"/>
          <p:nvPr/>
        </p:nvSpPr>
        <p:spPr>
          <a:xfrm>
            <a:off x="3519335" y="1777424"/>
            <a:ext cx="169277" cy="774065"/>
          </a:xfrm>
          <a:prstGeom prst="rect">
            <a:avLst/>
          </a:prstGeom>
        </p:spPr>
        <p:txBody>
          <a:bodyPr vert="vert270" wrap="square" lIns="0" tIns="2540" rIns="0" bIns="0" rtlCol="0">
            <a:spAutoFit/>
          </a:bodyPr>
          <a:lstStyle/>
          <a:p>
            <a:pPr marL="12700">
              <a:spcBef>
                <a:spcPts val="20"/>
              </a:spcBef>
            </a:pPr>
            <a:r>
              <a:rPr sz="1100" b="1" spc="15"/>
              <a:t>D</a:t>
            </a:r>
            <a:r>
              <a:rPr sz="1100" b="1" spc="-65"/>
              <a:t> </a:t>
            </a:r>
            <a:r>
              <a:rPr sz="1100" b="1" spc="20"/>
              <a:t>Features</a:t>
            </a:r>
            <a:endParaRPr sz="1100"/>
          </a:p>
        </p:txBody>
      </p:sp>
      <p:sp>
        <p:nvSpPr>
          <p:cNvPr id="12" name="object 12"/>
          <p:cNvSpPr/>
          <p:nvPr/>
        </p:nvSpPr>
        <p:spPr>
          <a:xfrm>
            <a:off x="5210179" y="614534"/>
            <a:ext cx="5438775" cy="1709566"/>
          </a:xfrm>
          <a:prstGeom prst="rect">
            <a:avLst/>
          </a:prstGeom>
          <a:blipFill>
            <a:blip r:embed="rId2" cstate="print"/>
            <a:stretch>
              <a:fillRect/>
            </a:stretch>
          </a:blipFill>
        </p:spPr>
        <p:txBody>
          <a:bodyPr wrap="square" lIns="0" tIns="0" rIns="0" bIns="0" rtlCol="0"/>
          <a:lstStyle/>
          <a:p>
            <a:endParaRPr/>
          </a:p>
        </p:txBody>
      </p:sp>
      <p:grpSp>
        <p:nvGrpSpPr>
          <p:cNvPr id="13" name="object 13"/>
          <p:cNvGrpSpPr/>
          <p:nvPr/>
        </p:nvGrpSpPr>
        <p:grpSpPr>
          <a:xfrm>
            <a:off x="5484879" y="2522477"/>
            <a:ext cx="4640580" cy="2125980"/>
            <a:chOff x="5484876" y="2522473"/>
            <a:chExt cx="4640580" cy="2125980"/>
          </a:xfrm>
        </p:grpSpPr>
        <p:sp>
          <p:nvSpPr>
            <p:cNvPr id="14" name="object 14"/>
            <p:cNvSpPr/>
            <p:nvPr/>
          </p:nvSpPr>
          <p:spPr>
            <a:xfrm>
              <a:off x="5857875" y="2552699"/>
              <a:ext cx="4267200" cy="20955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491226" y="2528823"/>
              <a:ext cx="352425" cy="2076450"/>
            </a:xfrm>
            <a:custGeom>
              <a:avLst/>
              <a:gdLst/>
              <a:ahLst/>
              <a:cxnLst/>
              <a:rect l="l" t="t" r="r" b="b"/>
              <a:pathLst>
                <a:path w="352425" h="2076450">
                  <a:moveTo>
                    <a:pt x="176149" y="0"/>
                  </a:moveTo>
                  <a:lnTo>
                    <a:pt x="0" y="176275"/>
                  </a:lnTo>
                  <a:lnTo>
                    <a:pt x="88011" y="176275"/>
                  </a:lnTo>
                  <a:lnTo>
                    <a:pt x="88011" y="1900301"/>
                  </a:lnTo>
                  <a:lnTo>
                    <a:pt x="0" y="1900301"/>
                  </a:lnTo>
                  <a:lnTo>
                    <a:pt x="176149" y="2076450"/>
                  </a:lnTo>
                  <a:lnTo>
                    <a:pt x="352425" y="1900301"/>
                  </a:lnTo>
                  <a:lnTo>
                    <a:pt x="264287" y="1900301"/>
                  </a:lnTo>
                  <a:lnTo>
                    <a:pt x="264287" y="176275"/>
                  </a:lnTo>
                  <a:lnTo>
                    <a:pt x="352425" y="176275"/>
                  </a:lnTo>
                  <a:lnTo>
                    <a:pt x="176149" y="0"/>
                  </a:lnTo>
                  <a:close/>
                </a:path>
              </a:pathLst>
            </a:custGeom>
            <a:solidFill>
              <a:srgbClr val="FFFFFF"/>
            </a:solidFill>
          </p:spPr>
          <p:txBody>
            <a:bodyPr wrap="square" lIns="0" tIns="0" rIns="0" bIns="0" rtlCol="0"/>
            <a:lstStyle/>
            <a:p>
              <a:endParaRPr/>
            </a:p>
          </p:txBody>
        </p:sp>
        <p:sp>
          <p:nvSpPr>
            <p:cNvPr id="16" name="object 16"/>
            <p:cNvSpPr/>
            <p:nvPr/>
          </p:nvSpPr>
          <p:spPr>
            <a:xfrm>
              <a:off x="5491226" y="2528823"/>
              <a:ext cx="352425" cy="2076450"/>
            </a:xfrm>
            <a:custGeom>
              <a:avLst/>
              <a:gdLst/>
              <a:ahLst/>
              <a:cxnLst/>
              <a:rect l="l" t="t" r="r" b="b"/>
              <a:pathLst>
                <a:path w="352425" h="2076450">
                  <a:moveTo>
                    <a:pt x="176149" y="2076450"/>
                  </a:moveTo>
                  <a:lnTo>
                    <a:pt x="0" y="1900301"/>
                  </a:lnTo>
                  <a:lnTo>
                    <a:pt x="88011" y="1900301"/>
                  </a:lnTo>
                  <a:lnTo>
                    <a:pt x="88011" y="176275"/>
                  </a:lnTo>
                  <a:lnTo>
                    <a:pt x="0" y="176275"/>
                  </a:lnTo>
                  <a:lnTo>
                    <a:pt x="176149" y="0"/>
                  </a:lnTo>
                  <a:lnTo>
                    <a:pt x="352425" y="176275"/>
                  </a:lnTo>
                  <a:lnTo>
                    <a:pt x="264287" y="176275"/>
                  </a:lnTo>
                  <a:lnTo>
                    <a:pt x="264287" y="1900301"/>
                  </a:lnTo>
                  <a:lnTo>
                    <a:pt x="352425" y="1900301"/>
                  </a:lnTo>
                  <a:lnTo>
                    <a:pt x="176149" y="2076450"/>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5577023" y="3184937"/>
            <a:ext cx="169277" cy="752475"/>
          </a:xfrm>
          <a:prstGeom prst="rect">
            <a:avLst/>
          </a:prstGeom>
        </p:spPr>
        <p:txBody>
          <a:bodyPr vert="vert270" wrap="square" lIns="0" tIns="1905" rIns="0" bIns="0" rtlCol="0">
            <a:spAutoFit/>
          </a:bodyPr>
          <a:lstStyle/>
          <a:p>
            <a:pPr marL="12700">
              <a:spcBef>
                <a:spcPts val="15"/>
              </a:spcBef>
            </a:pPr>
            <a:r>
              <a:rPr sz="1100" b="1" spc="-15"/>
              <a:t>F</a:t>
            </a:r>
            <a:r>
              <a:rPr sz="1100" b="1" spc="11"/>
              <a:t>r</a:t>
            </a:r>
            <a:r>
              <a:rPr sz="1100" b="1" spc="45"/>
              <a:t>e</a:t>
            </a:r>
            <a:r>
              <a:rPr sz="1100" b="1" spc="-15"/>
              <a:t>qu</a:t>
            </a:r>
            <a:r>
              <a:rPr sz="1100" b="1" spc="45"/>
              <a:t>e</a:t>
            </a:r>
            <a:r>
              <a:rPr sz="1100" b="1" spc="-15"/>
              <a:t>n</a:t>
            </a:r>
            <a:r>
              <a:rPr sz="1100" b="1" spc="-31"/>
              <a:t>c</a:t>
            </a:r>
            <a:r>
              <a:rPr sz="1100" b="1"/>
              <a:t>y</a:t>
            </a:r>
            <a:endParaRPr sz="1100"/>
          </a:p>
        </p:txBody>
      </p:sp>
      <p:grpSp>
        <p:nvGrpSpPr>
          <p:cNvPr id="18" name="object 18"/>
          <p:cNvGrpSpPr/>
          <p:nvPr/>
        </p:nvGrpSpPr>
        <p:grpSpPr>
          <a:xfrm>
            <a:off x="5827776" y="4656202"/>
            <a:ext cx="4318000" cy="365125"/>
            <a:chOff x="5827776" y="4656201"/>
            <a:chExt cx="4318000" cy="365125"/>
          </a:xfrm>
        </p:grpSpPr>
        <p:sp>
          <p:nvSpPr>
            <p:cNvPr id="19" name="object 19"/>
            <p:cNvSpPr/>
            <p:nvPr/>
          </p:nvSpPr>
          <p:spPr>
            <a:xfrm>
              <a:off x="5834126" y="4662551"/>
              <a:ext cx="4305300" cy="352425"/>
            </a:xfrm>
            <a:custGeom>
              <a:avLst/>
              <a:gdLst/>
              <a:ahLst/>
              <a:cxnLst/>
              <a:rect l="l" t="t" r="r" b="b"/>
              <a:pathLst>
                <a:path w="4305300" h="352425">
                  <a:moveTo>
                    <a:pt x="4129024" y="0"/>
                  </a:moveTo>
                  <a:lnTo>
                    <a:pt x="4129024" y="88011"/>
                  </a:lnTo>
                  <a:lnTo>
                    <a:pt x="176149" y="88011"/>
                  </a:lnTo>
                  <a:lnTo>
                    <a:pt x="176149" y="0"/>
                  </a:lnTo>
                  <a:lnTo>
                    <a:pt x="0" y="176149"/>
                  </a:lnTo>
                  <a:lnTo>
                    <a:pt x="176149" y="352425"/>
                  </a:lnTo>
                  <a:lnTo>
                    <a:pt x="176149" y="264287"/>
                  </a:lnTo>
                  <a:lnTo>
                    <a:pt x="4129024" y="264287"/>
                  </a:lnTo>
                  <a:lnTo>
                    <a:pt x="4129024" y="352425"/>
                  </a:lnTo>
                  <a:lnTo>
                    <a:pt x="4305300" y="176149"/>
                  </a:lnTo>
                  <a:lnTo>
                    <a:pt x="4129024" y="0"/>
                  </a:lnTo>
                  <a:close/>
                </a:path>
              </a:pathLst>
            </a:custGeom>
            <a:solidFill>
              <a:srgbClr val="FFFFFF"/>
            </a:solidFill>
          </p:spPr>
          <p:txBody>
            <a:bodyPr wrap="square" lIns="0" tIns="0" rIns="0" bIns="0" rtlCol="0"/>
            <a:lstStyle/>
            <a:p>
              <a:endParaRPr/>
            </a:p>
          </p:txBody>
        </p:sp>
        <p:sp>
          <p:nvSpPr>
            <p:cNvPr id="20" name="object 20"/>
            <p:cNvSpPr/>
            <p:nvPr/>
          </p:nvSpPr>
          <p:spPr>
            <a:xfrm>
              <a:off x="5834126" y="4662551"/>
              <a:ext cx="4305300" cy="352425"/>
            </a:xfrm>
            <a:custGeom>
              <a:avLst/>
              <a:gdLst/>
              <a:ahLst/>
              <a:cxnLst/>
              <a:rect l="l" t="t" r="r" b="b"/>
              <a:pathLst>
                <a:path w="4305300" h="352425">
                  <a:moveTo>
                    <a:pt x="0" y="176149"/>
                  </a:moveTo>
                  <a:lnTo>
                    <a:pt x="176149" y="0"/>
                  </a:lnTo>
                  <a:lnTo>
                    <a:pt x="176149" y="88011"/>
                  </a:lnTo>
                  <a:lnTo>
                    <a:pt x="4129024" y="88011"/>
                  </a:lnTo>
                  <a:lnTo>
                    <a:pt x="4129024" y="0"/>
                  </a:lnTo>
                  <a:lnTo>
                    <a:pt x="4305300" y="176149"/>
                  </a:lnTo>
                  <a:lnTo>
                    <a:pt x="4129024" y="352425"/>
                  </a:lnTo>
                  <a:lnTo>
                    <a:pt x="4129024" y="264287"/>
                  </a:lnTo>
                  <a:lnTo>
                    <a:pt x="176149" y="264287"/>
                  </a:lnTo>
                  <a:lnTo>
                    <a:pt x="176149" y="352425"/>
                  </a:lnTo>
                  <a:lnTo>
                    <a:pt x="0" y="176149"/>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7797803" y="4737357"/>
            <a:ext cx="377191"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spc="-5"/>
              <a:t>e</a:t>
            </a:r>
            <a:endParaRPr sz="1200"/>
          </a:p>
        </p:txBody>
      </p:sp>
      <p:sp>
        <p:nvSpPr>
          <p:cNvPr id="22" name="object 22"/>
          <p:cNvSpPr txBox="1"/>
          <p:nvPr/>
        </p:nvSpPr>
        <p:spPr>
          <a:xfrm>
            <a:off x="5916681" y="2302574"/>
            <a:ext cx="2182495" cy="162352"/>
          </a:xfrm>
          <a:prstGeom prst="rect">
            <a:avLst/>
          </a:prstGeom>
        </p:spPr>
        <p:txBody>
          <a:bodyPr vert="horz" wrap="square" lIns="0" tIns="15875" rIns="0" bIns="0" rtlCol="0">
            <a:spAutoFit/>
          </a:bodyPr>
          <a:lstStyle/>
          <a:p>
            <a:pPr marL="12700">
              <a:spcBef>
                <a:spcPts val="125"/>
              </a:spcBef>
            </a:pPr>
            <a:r>
              <a:rPr sz="951" b="1" spc="25">
                <a:solidFill>
                  <a:srgbClr val="FFFFFF"/>
                </a:solidFill>
                <a:latin typeface="Gothic Uralic"/>
                <a:cs typeface="Gothic Uralic"/>
              </a:rPr>
              <a:t>Spectrogram </a:t>
            </a:r>
            <a:r>
              <a:rPr sz="951" b="1" spc="15">
                <a:solidFill>
                  <a:srgbClr val="FFFFFF"/>
                </a:solidFill>
                <a:latin typeface="Gothic Uralic"/>
                <a:cs typeface="Gothic Uralic"/>
              </a:rPr>
              <a:t>view </a:t>
            </a:r>
            <a:r>
              <a:rPr sz="951" b="1" spc="-5">
                <a:solidFill>
                  <a:srgbClr val="FFFFFF"/>
                </a:solidFill>
                <a:latin typeface="Gothic Uralic"/>
                <a:cs typeface="Gothic Uralic"/>
              </a:rPr>
              <a:t>of </a:t>
            </a:r>
            <a:r>
              <a:rPr sz="951" b="1" spc="15">
                <a:solidFill>
                  <a:srgbClr val="FFFFFF"/>
                </a:solidFill>
                <a:latin typeface="Gothic Uralic"/>
                <a:cs typeface="Gothic Uralic"/>
              </a:rPr>
              <a:t>above</a:t>
            </a:r>
            <a:r>
              <a:rPr sz="951" b="1" spc="60">
                <a:solidFill>
                  <a:srgbClr val="FFFFFF"/>
                </a:solidFill>
                <a:latin typeface="Gothic Uralic"/>
                <a:cs typeface="Gothic Uralic"/>
              </a:rPr>
              <a:t> </a:t>
            </a:r>
            <a:r>
              <a:rPr sz="951" b="1" spc="40">
                <a:solidFill>
                  <a:srgbClr val="FFFFFF"/>
                </a:solidFill>
                <a:latin typeface="Gothic Uralic"/>
                <a:cs typeface="Gothic Uralic"/>
              </a:rPr>
              <a:t>signal:</a:t>
            </a:r>
            <a:endParaRPr sz="951">
              <a:latin typeface="Gothic Uralic"/>
              <a:cs typeface="Gothic Uralic"/>
            </a:endParaRPr>
          </a:p>
        </p:txBody>
      </p:sp>
      <p:sp>
        <p:nvSpPr>
          <p:cNvPr id="23" name="object 23"/>
          <p:cNvSpPr txBox="1"/>
          <p:nvPr/>
        </p:nvSpPr>
        <p:spPr>
          <a:xfrm>
            <a:off x="5872316" y="634029"/>
            <a:ext cx="1398271" cy="162352"/>
          </a:xfrm>
          <a:prstGeom prst="rect">
            <a:avLst/>
          </a:prstGeom>
        </p:spPr>
        <p:txBody>
          <a:bodyPr vert="horz" wrap="square" lIns="0" tIns="15875" rIns="0" bIns="0" rtlCol="0">
            <a:spAutoFit/>
          </a:bodyPr>
          <a:lstStyle/>
          <a:p>
            <a:pPr marL="12700">
              <a:spcBef>
                <a:spcPts val="125"/>
              </a:spcBef>
            </a:pPr>
            <a:r>
              <a:rPr sz="951" b="1" spc="35">
                <a:solidFill>
                  <a:srgbClr val="FFFFFF"/>
                </a:solidFill>
                <a:latin typeface="Gothic Uralic"/>
                <a:cs typeface="Gothic Uralic"/>
              </a:rPr>
              <a:t>Signal </a:t>
            </a:r>
            <a:r>
              <a:rPr sz="951" b="1" spc="40">
                <a:solidFill>
                  <a:srgbClr val="FFFFFF"/>
                </a:solidFill>
                <a:latin typeface="Gothic Uralic"/>
                <a:cs typeface="Gothic Uralic"/>
              </a:rPr>
              <a:t>in </a:t>
            </a:r>
            <a:r>
              <a:rPr sz="951" b="1" spc="25">
                <a:solidFill>
                  <a:srgbClr val="FFFFFF"/>
                </a:solidFill>
                <a:latin typeface="Gothic Uralic"/>
                <a:cs typeface="Gothic Uralic"/>
              </a:rPr>
              <a:t>time</a:t>
            </a:r>
            <a:r>
              <a:rPr sz="951" b="1" spc="-175">
                <a:solidFill>
                  <a:srgbClr val="FFFFFF"/>
                </a:solidFill>
                <a:latin typeface="Gothic Uralic"/>
                <a:cs typeface="Gothic Uralic"/>
              </a:rPr>
              <a:t> </a:t>
            </a:r>
            <a:r>
              <a:rPr sz="951" b="1" spc="25">
                <a:solidFill>
                  <a:srgbClr val="FFFFFF"/>
                </a:solidFill>
                <a:latin typeface="Gothic Uralic"/>
                <a:cs typeface="Gothic Uralic"/>
              </a:rPr>
              <a:t>domain:</a:t>
            </a:r>
            <a:endParaRPr sz="951">
              <a:latin typeface="Gothic Uralic"/>
              <a:cs typeface="Gothic Uralic"/>
            </a:endParaRPr>
          </a:p>
        </p:txBody>
      </p:sp>
      <p:sp>
        <p:nvSpPr>
          <p:cNvPr id="24" name="object 24"/>
          <p:cNvSpPr txBox="1"/>
          <p:nvPr/>
        </p:nvSpPr>
        <p:spPr>
          <a:xfrm>
            <a:off x="581346" y="4110037"/>
            <a:ext cx="3039745" cy="254685"/>
          </a:xfrm>
          <a:prstGeom prst="rect">
            <a:avLst/>
          </a:prstGeom>
        </p:spPr>
        <p:txBody>
          <a:bodyPr vert="horz" wrap="square" lIns="0" tIns="15875" rIns="0" bIns="0" rtlCol="0">
            <a:spAutoFit/>
          </a:bodyPr>
          <a:lstStyle/>
          <a:p>
            <a:pPr marL="12700">
              <a:spcBef>
                <a:spcPts val="125"/>
              </a:spcBef>
            </a:pPr>
            <a:r>
              <a:rPr sz="1551" b="1">
                <a:solidFill>
                  <a:srgbClr val="DAECFA"/>
                </a:solidFill>
                <a:latin typeface="Carlito"/>
                <a:cs typeface="Carlito"/>
              </a:rPr>
              <a:t>Spectrogram </a:t>
            </a:r>
            <a:r>
              <a:rPr sz="1551" b="1" spc="-5">
                <a:solidFill>
                  <a:srgbClr val="DAECFA"/>
                </a:solidFill>
                <a:latin typeface="Carlito"/>
                <a:cs typeface="Carlito"/>
              </a:rPr>
              <a:t>captures </a:t>
            </a:r>
            <a:r>
              <a:rPr sz="1551" b="1" spc="-11">
                <a:solidFill>
                  <a:srgbClr val="DAECFA"/>
                </a:solidFill>
                <a:latin typeface="Carlito"/>
                <a:cs typeface="Carlito"/>
              </a:rPr>
              <a:t>this</a:t>
            </a:r>
            <a:r>
              <a:rPr sz="1551" b="1" spc="71">
                <a:solidFill>
                  <a:srgbClr val="DAECFA"/>
                </a:solidFill>
                <a:latin typeface="Carlito"/>
                <a:cs typeface="Carlito"/>
              </a:rPr>
              <a:t> </a:t>
            </a:r>
            <a:r>
              <a:rPr sz="1551" b="1" spc="-20">
                <a:solidFill>
                  <a:srgbClr val="DAECFA"/>
                </a:solidFill>
                <a:latin typeface="Carlito"/>
                <a:cs typeface="Carlito"/>
              </a:rPr>
              <a:t>naturally.</a:t>
            </a:r>
            <a:endParaRPr sz="1551">
              <a:latin typeface="Carlito"/>
              <a:cs typeface="Carlito"/>
            </a:endParaRPr>
          </a:p>
        </p:txBody>
      </p:sp>
      <p:grpSp>
        <p:nvGrpSpPr>
          <p:cNvPr id="25" name="object 25"/>
          <p:cNvGrpSpPr/>
          <p:nvPr/>
        </p:nvGrpSpPr>
        <p:grpSpPr>
          <a:xfrm>
            <a:off x="388937" y="4827651"/>
            <a:ext cx="4423411" cy="1879600"/>
            <a:chOff x="388937" y="4827651"/>
            <a:chExt cx="4423410" cy="1879600"/>
          </a:xfrm>
        </p:grpSpPr>
        <p:sp>
          <p:nvSpPr>
            <p:cNvPr id="26" name="object 26"/>
            <p:cNvSpPr/>
            <p:nvPr/>
          </p:nvSpPr>
          <p:spPr>
            <a:xfrm>
              <a:off x="395287" y="4834001"/>
              <a:ext cx="4410710" cy="1866900"/>
            </a:xfrm>
            <a:custGeom>
              <a:avLst/>
              <a:gdLst/>
              <a:ahLst/>
              <a:cxnLst/>
              <a:rect l="l" t="t" r="r" b="b"/>
              <a:pathLst>
                <a:path w="4410710" h="1866900">
                  <a:moveTo>
                    <a:pt x="2965005" y="0"/>
                  </a:moveTo>
                  <a:lnTo>
                    <a:pt x="2205037" y="501269"/>
                  </a:lnTo>
                  <a:lnTo>
                    <a:pt x="1705292" y="198247"/>
                  </a:lnTo>
                  <a:lnTo>
                    <a:pt x="1492948" y="546227"/>
                  </a:lnTo>
                  <a:lnTo>
                    <a:pt x="75539" y="198247"/>
                  </a:lnTo>
                  <a:lnTo>
                    <a:pt x="944689" y="658241"/>
                  </a:lnTo>
                  <a:lnTo>
                    <a:pt x="0" y="744474"/>
                  </a:lnTo>
                  <a:lnTo>
                    <a:pt x="759917" y="1017651"/>
                  </a:lnTo>
                  <a:lnTo>
                    <a:pt x="27559" y="1260703"/>
                  </a:lnTo>
                  <a:lnTo>
                    <a:pt x="1157033" y="1204518"/>
                  </a:lnTo>
                  <a:lnTo>
                    <a:pt x="972248" y="1522577"/>
                  </a:lnTo>
                  <a:lnTo>
                    <a:pt x="1575117" y="1350581"/>
                  </a:lnTo>
                  <a:lnTo>
                    <a:pt x="1732343" y="1866836"/>
                  </a:lnTo>
                  <a:lnTo>
                    <a:pt x="2150300" y="1290777"/>
                  </a:lnTo>
                  <a:lnTo>
                    <a:pt x="2704655" y="1705813"/>
                  </a:lnTo>
                  <a:lnTo>
                    <a:pt x="2862516" y="1249464"/>
                  </a:lnTo>
                  <a:lnTo>
                    <a:pt x="3704653" y="1563903"/>
                  </a:lnTo>
                  <a:lnTo>
                    <a:pt x="3437572" y="1118527"/>
                  </a:lnTo>
                  <a:lnTo>
                    <a:pt x="4410138" y="1148600"/>
                  </a:lnTo>
                  <a:lnTo>
                    <a:pt x="3594798" y="905294"/>
                  </a:lnTo>
                  <a:lnTo>
                    <a:pt x="4307395" y="703199"/>
                  </a:lnTo>
                  <a:lnTo>
                    <a:pt x="3410013" y="632206"/>
                  </a:lnTo>
                  <a:lnTo>
                    <a:pt x="3752659" y="385191"/>
                  </a:lnTo>
                  <a:lnTo>
                    <a:pt x="2890075" y="460121"/>
                  </a:lnTo>
                  <a:lnTo>
                    <a:pt x="2965005" y="0"/>
                  </a:lnTo>
                  <a:close/>
                </a:path>
              </a:pathLst>
            </a:custGeom>
            <a:solidFill>
              <a:srgbClr val="0D558A"/>
            </a:solidFill>
          </p:spPr>
          <p:txBody>
            <a:bodyPr wrap="square" lIns="0" tIns="0" rIns="0" bIns="0" rtlCol="0"/>
            <a:lstStyle/>
            <a:p>
              <a:endParaRPr/>
            </a:p>
          </p:txBody>
        </p:sp>
        <p:sp>
          <p:nvSpPr>
            <p:cNvPr id="27" name="object 27"/>
            <p:cNvSpPr/>
            <p:nvPr/>
          </p:nvSpPr>
          <p:spPr>
            <a:xfrm>
              <a:off x="395287" y="4834001"/>
              <a:ext cx="4410710" cy="1866900"/>
            </a:xfrm>
            <a:custGeom>
              <a:avLst/>
              <a:gdLst/>
              <a:ahLst/>
              <a:cxnLst/>
              <a:rect l="l" t="t" r="r" b="b"/>
              <a:pathLst>
                <a:path w="4410710" h="1866900">
                  <a:moveTo>
                    <a:pt x="2205037" y="501269"/>
                  </a:moveTo>
                  <a:lnTo>
                    <a:pt x="2965005" y="0"/>
                  </a:lnTo>
                  <a:lnTo>
                    <a:pt x="2890075" y="460121"/>
                  </a:lnTo>
                  <a:lnTo>
                    <a:pt x="3752659" y="385191"/>
                  </a:lnTo>
                  <a:lnTo>
                    <a:pt x="3410013" y="632206"/>
                  </a:lnTo>
                  <a:lnTo>
                    <a:pt x="4307395" y="703199"/>
                  </a:lnTo>
                  <a:lnTo>
                    <a:pt x="3594798" y="905294"/>
                  </a:lnTo>
                  <a:lnTo>
                    <a:pt x="4410138" y="1148600"/>
                  </a:lnTo>
                  <a:lnTo>
                    <a:pt x="3437572" y="1118527"/>
                  </a:lnTo>
                  <a:lnTo>
                    <a:pt x="3704653" y="1563903"/>
                  </a:lnTo>
                  <a:lnTo>
                    <a:pt x="2862516" y="1249464"/>
                  </a:lnTo>
                  <a:lnTo>
                    <a:pt x="2704655" y="1705813"/>
                  </a:lnTo>
                  <a:lnTo>
                    <a:pt x="2150300" y="1290777"/>
                  </a:lnTo>
                  <a:lnTo>
                    <a:pt x="1732343" y="1866836"/>
                  </a:lnTo>
                  <a:lnTo>
                    <a:pt x="1575117" y="1350581"/>
                  </a:lnTo>
                  <a:lnTo>
                    <a:pt x="972248" y="1522577"/>
                  </a:lnTo>
                  <a:lnTo>
                    <a:pt x="1157033" y="1204518"/>
                  </a:lnTo>
                  <a:lnTo>
                    <a:pt x="27559" y="1260703"/>
                  </a:lnTo>
                  <a:lnTo>
                    <a:pt x="759917" y="1017651"/>
                  </a:lnTo>
                  <a:lnTo>
                    <a:pt x="0" y="744474"/>
                  </a:lnTo>
                  <a:lnTo>
                    <a:pt x="944689" y="658241"/>
                  </a:lnTo>
                  <a:lnTo>
                    <a:pt x="75539" y="198247"/>
                  </a:lnTo>
                  <a:lnTo>
                    <a:pt x="1492948" y="546227"/>
                  </a:lnTo>
                  <a:lnTo>
                    <a:pt x="1705292" y="198247"/>
                  </a:lnTo>
                  <a:lnTo>
                    <a:pt x="2205037" y="501269"/>
                  </a:lnTo>
                  <a:close/>
                </a:path>
              </a:pathLst>
            </a:custGeom>
            <a:ln w="12700">
              <a:solidFill>
                <a:srgbClr val="6A1A68"/>
              </a:solidFill>
            </a:ln>
          </p:spPr>
          <p:txBody>
            <a:bodyPr wrap="square" lIns="0" tIns="0" rIns="0" bIns="0" rtlCol="0"/>
            <a:lstStyle/>
            <a:p>
              <a:endParaRPr/>
            </a:p>
          </p:txBody>
        </p:sp>
      </p:grpSp>
      <p:sp>
        <p:nvSpPr>
          <p:cNvPr id="28" name="object 28"/>
          <p:cNvSpPr txBox="1"/>
          <p:nvPr/>
        </p:nvSpPr>
        <p:spPr>
          <a:xfrm>
            <a:off x="1426464" y="5425761"/>
            <a:ext cx="2275205" cy="563167"/>
          </a:xfrm>
          <a:prstGeom prst="rect">
            <a:avLst/>
          </a:prstGeom>
        </p:spPr>
        <p:txBody>
          <a:bodyPr vert="horz" wrap="square" lIns="0" tIns="14605" rIns="0" bIns="0" rtlCol="0">
            <a:spAutoFit/>
          </a:bodyPr>
          <a:lstStyle/>
          <a:p>
            <a:pPr marL="12700" marR="5080" algn="ctr">
              <a:lnSpc>
                <a:spcPct val="99000"/>
              </a:lnSpc>
              <a:spcBef>
                <a:spcPts val="115"/>
              </a:spcBef>
            </a:pPr>
            <a:r>
              <a:rPr sz="1200">
                <a:solidFill>
                  <a:srgbClr val="FFFFFF"/>
                </a:solidFill>
                <a:latin typeface="URW Gothic"/>
                <a:cs typeface="URW Gothic"/>
              </a:rPr>
              <a:t>But </a:t>
            </a:r>
            <a:r>
              <a:rPr sz="1200" spc="-11">
                <a:solidFill>
                  <a:srgbClr val="FFFFFF"/>
                </a:solidFill>
                <a:latin typeface="URW Gothic"/>
                <a:cs typeface="URW Gothic"/>
              </a:rPr>
              <a:t>if </a:t>
            </a:r>
            <a:r>
              <a:rPr sz="1200" spc="20">
                <a:solidFill>
                  <a:srgbClr val="FFFFFF"/>
                </a:solidFill>
                <a:latin typeface="URW Gothic"/>
                <a:cs typeface="URW Gothic"/>
              </a:rPr>
              <a:t>we </a:t>
            </a:r>
            <a:r>
              <a:rPr sz="1200" spc="-5">
                <a:solidFill>
                  <a:srgbClr val="FFFFFF"/>
                </a:solidFill>
                <a:latin typeface="URW Gothic"/>
                <a:cs typeface="URW Gothic"/>
              </a:rPr>
              <a:t>use </a:t>
            </a:r>
            <a:r>
              <a:rPr sz="1200">
                <a:solidFill>
                  <a:srgbClr val="FFFFFF"/>
                </a:solidFill>
                <a:latin typeface="URW Gothic"/>
                <a:cs typeface="URW Gothic"/>
              </a:rPr>
              <a:t>spectrogram,</a:t>
            </a:r>
            <a:r>
              <a:rPr sz="1200" spc="-200">
                <a:solidFill>
                  <a:srgbClr val="FFFFFF"/>
                </a:solidFill>
                <a:latin typeface="URW Gothic"/>
                <a:cs typeface="URW Gothic"/>
              </a:rPr>
              <a:t> </a:t>
            </a:r>
            <a:r>
              <a:rPr sz="1200" spc="40">
                <a:solidFill>
                  <a:srgbClr val="FFFFFF"/>
                </a:solidFill>
                <a:latin typeface="URW Gothic"/>
                <a:cs typeface="URW Gothic"/>
              </a:rPr>
              <a:t>the  </a:t>
            </a:r>
            <a:r>
              <a:rPr sz="1200" spc="-15">
                <a:solidFill>
                  <a:srgbClr val="FFFFFF"/>
                </a:solidFill>
                <a:latin typeface="URW Gothic"/>
                <a:cs typeface="URW Gothic"/>
              </a:rPr>
              <a:t>dimensionalit </a:t>
            </a:r>
            <a:r>
              <a:rPr sz="1200">
                <a:solidFill>
                  <a:srgbClr val="FFFFFF"/>
                </a:solidFill>
                <a:latin typeface="URW Gothic"/>
                <a:cs typeface="URW Gothic"/>
              </a:rPr>
              <a:t>y </a:t>
            </a:r>
            <a:r>
              <a:rPr sz="1200" spc="-25">
                <a:solidFill>
                  <a:srgbClr val="FFFFFF"/>
                </a:solidFill>
                <a:latin typeface="URW Gothic"/>
                <a:cs typeface="URW Gothic"/>
              </a:rPr>
              <a:t>of </a:t>
            </a:r>
            <a:r>
              <a:rPr sz="1200" spc="5">
                <a:solidFill>
                  <a:srgbClr val="FFFFFF"/>
                </a:solidFill>
                <a:latin typeface="URW Gothic"/>
                <a:cs typeface="URW Gothic"/>
              </a:rPr>
              <a:t>features </a:t>
            </a:r>
            <a:r>
              <a:rPr sz="1200">
                <a:solidFill>
                  <a:srgbClr val="FFFFFF"/>
                </a:solidFill>
                <a:latin typeface="URW Gothic"/>
                <a:cs typeface="URW Gothic"/>
              </a:rPr>
              <a:t>will  be </a:t>
            </a:r>
            <a:r>
              <a:rPr sz="1200" spc="15">
                <a:solidFill>
                  <a:srgbClr val="FFFFFF"/>
                </a:solidFill>
                <a:latin typeface="URW Gothic"/>
                <a:cs typeface="URW Gothic"/>
              </a:rPr>
              <a:t>very</a:t>
            </a:r>
            <a:r>
              <a:rPr sz="1200" spc="-71">
                <a:solidFill>
                  <a:srgbClr val="FFFFFF"/>
                </a:solidFill>
                <a:latin typeface="URW Gothic"/>
                <a:cs typeface="URW Gothic"/>
              </a:rPr>
              <a:t> </a:t>
            </a:r>
            <a:r>
              <a:rPr sz="1200" spc="-5">
                <a:solidFill>
                  <a:srgbClr val="FFFFFF"/>
                </a:solidFill>
                <a:latin typeface="URW Gothic"/>
                <a:cs typeface="URW Gothic"/>
              </a:rPr>
              <a:t>large.</a:t>
            </a:r>
            <a:endParaRPr sz="1200">
              <a:latin typeface="URW Gothic"/>
              <a:cs typeface="URW Gothic"/>
            </a:endParaRPr>
          </a:p>
        </p:txBody>
      </p:sp>
      <p:sp>
        <p:nvSpPr>
          <p:cNvPr id="29" name="object 29"/>
          <p:cNvSpPr txBox="1"/>
          <p:nvPr/>
        </p:nvSpPr>
        <p:spPr>
          <a:xfrm>
            <a:off x="5570605" y="5193983"/>
            <a:ext cx="4900295" cy="887807"/>
          </a:xfrm>
          <a:prstGeom prst="rect">
            <a:avLst/>
          </a:prstGeom>
        </p:spPr>
        <p:txBody>
          <a:bodyPr vert="horz" wrap="square" lIns="0" tIns="4445" rIns="0" bIns="0" rtlCol="0">
            <a:spAutoFit/>
          </a:bodyPr>
          <a:lstStyle/>
          <a:p>
            <a:pPr marL="24130" marR="1665564">
              <a:lnSpc>
                <a:spcPct val="105000"/>
              </a:lnSpc>
              <a:spcBef>
                <a:spcPts val="35"/>
              </a:spcBef>
            </a:pPr>
            <a:r>
              <a:rPr sz="1551" b="1" spc="11">
                <a:solidFill>
                  <a:srgbClr val="DAECFA"/>
                </a:solidFill>
                <a:latin typeface="Carlito"/>
                <a:cs typeface="Carlito"/>
              </a:rPr>
              <a:t>For </a:t>
            </a:r>
            <a:r>
              <a:rPr sz="1551" b="1" spc="-5">
                <a:solidFill>
                  <a:srgbClr val="DAECFA"/>
                </a:solidFill>
                <a:latin typeface="Carlito"/>
                <a:cs typeface="Carlito"/>
              </a:rPr>
              <a:t>spectrograms, </a:t>
            </a:r>
            <a:r>
              <a:rPr sz="1551" b="1">
                <a:solidFill>
                  <a:srgbClr val="DAECFA"/>
                </a:solidFill>
                <a:latin typeface="Carlito"/>
                <a:cs typeface="Carlito"/>
              </a:rPr>
              <a:t>time </a:t>
            </a:r>
            <a:r>
              <a:rPr sz="1551" b="1" spc="-11">
                <a:solidFill>
                  <a:srgbClr val="DAECFA"/>
                </a:solidFill>
                <a:latin typeface="Carlito"/>
                <a:cs typeface="Carlito"/>
              </a:rPr>
              <a:t>resolution </a:t>
            </a:r>
            <a:r>
              <a:rPr sz="1551" b="1" spc="-5">
                <a:solidFill>
                  <a:srgbClr val="DAECFA"/>
                </a:solidFill>
                <a:latin typeface="Carlito"/>
                <a:cs typeface="Carlito"/>
              </a:rPr>
              <a:t>and  </a:t>
            </a:r>
            <a:r>
              <a:rPr sz="1551" b="1" spc="5">
                <a:solidFill>
                  <a:srgbClr val="DAECFA"/>
                </a:solidFill>
                <a:latin typeface="Carlito"/>
                <a:cs typeface="Carlito"/>
              </a:rPr>
              <a:t>frequency </a:t>
            </a:r>
            <a:r>
              <a:rPr sz="1551" b="1" spc="-11">
                <a:solidFill>
                  <a:srgbClr val="DAECFA"/>
                </a:solidFill>
                <a:latin typeface="Carlito"/>
                <a:cs typeface="Carlito"/>
              </a:rPr>
              <a:t>resolution </a:t>
            </a:r>
            <a:r>
              <a:rPr sz="1551" b="1">
                <a:solidFill>
                  <a:srgbClr val="DAECFA"/>
                </a:solidFill>
                <a:latin typeface="Carlito"/>
                <a:cs typeface="Carlito"/>
              </a:rPr>
              <a:t>is </a:t>
            </a:r>
            <a:r>
              <a:rPr sz="1551" b="1" spc="11">
                <a:solidFill>
                  <a:srgbClr val="DAECFA"/>
                </a:solidFill>
                <a:latin typeface="Carlito"/>
                <a:cs typeface="Carlito"/>
              </a:rPr>
              <a:t>a</a:t>
            </a:r>
            <a:r>
              <a:rPr sz="1551" b="1" spc="51">
                <a:solidFill>
                  <a:srgbClr val="DAECFA"/>
                </a:solidFill>
                <a:latin typeface="Carlito"/>
                <a:cs typeface="Carlito"/>
              </a:rPr>
              <a:t> </a:t>
            </a:r>
            <a:r>
              <a:rPr sz="1551" b="1" spc="-11">
                <a:solidFill>
                  <a:srgbClr val="DAECFA"/>
                </a:solidFill>
                <a:latin typeface="Carlito"/>
                <a:cs typeface="Carlito"/>
              </a:rPr>
              <a:t>tradeoff.</a:t>
            </a:r>
            <a:endParaRPr sz="1551">
              <a:latin typeface="Carlito"/>
              <a:cs typeface="Carlito"/>
            </a:endParaRPr>
          </a:p>
          <a:p>
            <a:pPr marL="12700">
              <a:spcBef>
                <a:spcPts val="1275"/>
              </a:spcBef>
            </a:pPr>
            <a:r>
              <a:rPr b="1" spc="15">
                <a:solidFill>
                  <a:srgbClr val="B5DBF8"/>
                </a:solidFill>
                <a:latin typeface="Gothic Uralic"/>
                <a:cs typeface="Gothic Uralic"/>
              </a:rPr>
              <a:t>We</a:t>
            </a:r>
            <a:r>
              <a:rPr b="1" spc="-31">
                <a:solidFill>
                  <a:srgbClr val="B5DBF8"/>
                </a:solidFill>
                <a:latin typeface="Gothic Uralic"/>
                <a:cs typeface="Gothic Uralic"/>
              </a:rPr>
              <a:t> </a:t>
            </a:r>
            <a:r>
              <a:rPr b="1" spc="11">
                <a:solidFill>
                  <a:srgbClr val="B5DBF8"/>
                </a:solidFill>
                <a:latin typeface="Gothic Uralic"/>
                <a:cs typeface="Gothic Uralic"/>
              </a:rPr>
              <a:t>want</a:t>
            </a:r>
            <a:r>
              <a:rPr b="1" spc="-71">
                <a:solidFill>
                  <a:srgbClr val="B5DBF8"/>
                </a:solidFill>
                <a:latin typeface="Gothic Uralic"/>
                <a:cs typeface="Gothic Uralic"/>
              </a:rPr>
              <a:t> </a:t>
            </a:r>
            <a:r>
              <a:rPr b="1" spc="25">
                <a:solidFill>
                  <a:srgbClr val="B5DBF8"/>
                </a:solidFill>
                <a:latin typeface="Gothic Uralic"/>
                <a:cs typeface="Gothic Uralic"/>
              </a:rPr>
              <a:t>Smaller</a:t>
            </a:r>
            <a:r>
              <a:rPr b="1" spc="-169">
                <a:solidFill>
                  <a:srgbClr val="B5DBF8"/>
                </a:solidFill>
                <a:latin typeface="Gothic Uralic"/>
                <a:cs typeface="Gothic Uralic"/>
              </a:rPr>
              <a:t> </a:t>
            </a:r>
            <a:r>
              <a:rPr b="1" spc="15">
                <a:solidFill>
                  <a:srgbClr val="B5DBF8"/>
                </a:solidFill>
                <a:latin typeface="Gothic Uralic"/>
                <a:cs typeface="Gothic Uralic"/>
              </a:rPr>
              <a:t>D</a:t>
            </a:r>
            <a:r>
              <a:rPr b="1" spc="-40">
                <a:solidFill>
                  <a:srgbClr val="B5DBF8"/>
                </a:solidFill>
                <a:latin typeface="Gothic Uralic"/>
                <a:cs typeface="Gothic Uralic"/>
              </a:rPr>
              <a:t> </a:t>
            </a:r>
            <a:r>
              <a:rPr b="1" spc="5">
                <a:solidFill>
                  <a:srgbClr val="B5DBF8"/>
                </a:solidFill>
                <a:latin typeface="Gothic Uralic"/>
                <a:cs typeface="Gothic Uralic"/>
              </a:rPr>
              <a:t>without</a:t>
            </a:r>
            <a:r>
              <a:rPr b="1" spc="-71">
                <a:solidFill>
                  <a:srgbClr val="B5DBF8"/>
                </a:solidFill>
                <a:latin typeface="Gothic Uralic"/>
                <a:cs typeface="Gothic Uralic"/>
              </a:rPr>
              <a:t> </a:t>
            </a:r>
            <a:r>
              <a:rPr b="1" spc="11">
                <a:solidFill>
                  <a:srgbClr val="B5DBF8"/>
                </a:solidFill>
                <a:latin typeface="Gothic Uralic"/>
                <a:cs typeface="Gothic Uralic"/>
              </a:rPr>
              <a:t>losing</a:t>
            </a:r>
            <a:r>
              <a:rPr b="1" spc="-60">
                <a:solidFill>
                  <a:srgbClr val="B5DBF8"/>
                </a:solidFill>
                <a:latin typeface="Gothic Uralic"/>
                <a:cs typeface="Gothic Uralic"/>
              </a:rPr>
              <a:t> </a:t>
            </a:r>
            <a:r>
              <a:rPr b="1" spc="11">
                <a:solidFill>
                  <a:srgbClr val="B5DBF8"/>
                </a:solidFill>
                <a:latin typeface="Gothic Uralic"/>
                <a:cs typeface="Gothic Uralic"/>
              </a:rPr>
              <a:t>the</a:t>
            </a:r>
            <a:r>
              <a:rPr b="1" spc="-31">
                <a:solidFill>
                  <a:srgbClr val="B5DBF8"/>
                </a:solidFill>
                <a:latin typeface="Gothic Uralic"/>
                <a:cs typeface="Gothic Uralic"/>
              </a:rPr>
              <a:t> </a:t>
            </a:r>
            <a:r>
              <a:rPr b="1" spc="11">
                <a:solidFill>
                  <a:srgbClr val="B5DBF8"/>
                </a:solidFill>
                <a:latin typeface="Gothic Uralic"/>
                <a:cs typeface="Gothic Uralic"/>
              </a:rPr>
              <a:t>higher</a:t>
            </a:r>
            <a:r>
              <a:rPr b="1" spc="-20">
                <a:solidFill>
                  <a:srgbClr val="B5DBF8"/>
                </a:solidFill>
                <a:latin typeface="Gothic Uralic"/>
                <a:cs typeface="Gothic Uralic"/>
              </a:rPr>
              <a:t> </a:t>
            </a:r>
            <a:r>
              <a:rPr b="1">
                <a:solidFill>
                  <a:srgbClr val="B5DBF8"/>
                </a:solidFill>
                <a:latin typeface="Gothic Uralic"/>
                <a:cs typeface="Gothic Uralic"/>
              </a:rPr>
              <a:t>frequencies.</a:t>
            </a:r>
            <a:endParaRPr>
              <a:latin typeface="Gothic Uralic"/>
              <a:cs typeface="Gothic Ural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892" y="268496"/>
            <a:ext cx="10816708" cy="336631"/>
          </a:xfrm>
          <a:prstGeom prst="rect">
            <a:avLst/>
          </a:prstGeom>
        </p:spPr>
        <p:txBody>
          <a:bodyPr spcFirstLastPara="1" vert="horz" wrap="square" lIns="0" tIns="15875" rIns="0" bIns="0" rtlCol="0" anchor="t" anchorCtr="0">
            <a:spAutoFit/>
          </a:bodyPr>
          <a:lstStyle/>
          <a:p>
            <a:pPr marL="12700" algn="just">
              <a:spcBef>
                <a:spcPts val="125"/>
              </a:spcBef>
            </a:pPr>
            <a:r>
              <a:rPr sz="2000"/>
              <a:t>Mel(ody)</a:t>
            </a:r>
            <a:r>
              <a:rPr sz="2000" spc="-95"/>
              <a:t> </a:t>
            </a:r>
            <a:r>
              <a:rPr sz="2000" spc="11"/>
              <a:t>Spectrogram:</a:t>
            </a:r>
            <a:endParaRPr sz="2000"/>
          </a:p>
        </p:txBody>
      </p:sp>
      <p:sp>
        <p:nvSpPr>
          <p:cNvPr id="3" name="object 3"/>
          <p:cNvSpPr txBox="1"/>
          <p:nvPr/>
        </p:nvSpPr>
        <p:spPr>
          <a:xfrm>
            <a:off x="460892" y="843983"/>
            <a:ext cx="10435708" cy="567591"/>
          </a:xfrm>
          <a:prstGeom prst="rect">
            <a:avLst/>
          </a:prstGeom>
        </p:spPr>
        <p:txBody>
          <a:bodyPr vert="horz" wrap="square" lIns="0" tIns="4445" rIns="0" bIns="0" rtlCol="0">
            <a:spAutoFit/>
          </a:bodyPr>
          <a:lstStyle/>
          <a:p>
            <a:pPr marL="12700" marR="5080" algn="just">
              <a:lnSpc>
                <a:spcPct val="104900"/>
              </a:lnSpc>
              <a:spcBef>
                <a:spcPts val="35"/>
              </a:spcBef>
            </a:pPr>
            <a:r>
              <a:rPr sz="1800" b="1" spc="-5">
                <a:solidFill>
                  <a:schemeClr val="bg1"/>
                </a:solidFill>
                <a:latin typeface="Times New Roman" panose="02020603050405020304" pitchFamily="18" charset="0"/>
                <a:cs typeface="Times New Roman" panose="02020603050405020304" pitchFamily="18" charset="0"/>
              </a:rPr>
              <a:t>Human </a:t>
            </a:r>
            <a:r>
              <a:rPr sz="1800" b="1">
                <a:solidFill>
                  <a:schemeClr val="bg1"/>
                </a:solidFill>
                <a:latin typeface="Times New Roman" panose="02020603050405020304" pitchFamily="18" charset="0"/>
                <a:cs typeface="Times New Roman" panose="02020603050405020304" pitchFamily="18" charset="0"/>
              </a:rPr>
              <a:t>perception </a:t>
            </a:r>
            <a:r>
              <a:rPr sz="1800" b="1" spc="5">
                <a:solidFill>
                  <a:schemeClr val="bg1"/>
                </a:solidFill>
                <a:latin typeface="Times New Roman" panose="02020603050405020304" pitchFamily="18" charset="0"/>
                <a:cs typeface="Times New Roman" panose="02020603050405020304" pitchFamily="18" charset="0"/>
              </a:rPr>
              <a:t>for </a:t>
            </a:r>
            <a:r>
              <a:rPr sz="1800" b="1" spc="-11">
                <a:solidFill>
                  <a:schemeClr val="bg1"/>
                </a:solidFill>
                <a:latin typeface="Times New Roman" panose="02020603050405020304" pitchFamily="18" charset="0"/>
                <a:cs typeface="Times New Roman" panose="02020603050405020304" pitchFamily="18" charset="0"/>
              </a:rPr>
              <a:t>audio </a:t>
            </a:r>
            <a:r>
              <a:rPr sz="1800" b="1" spc="5">
                <a:solidFill>
                  <a:schemeClr val="bg1"/>
                </a:solidFill>
                <a:latin typeface="Times New Roman" panose="02020603050405020304" pitchFamily="18" charset="0"/>
                <a:cs typeface="Times New Roman" panose="02020603050405020304" pitchFamily="18" charset="0"/>
              </a:rPr>
              <a:t>frequencies </a:t>
            </a:r>
            <a:r>
              <a:rPr sz="1800" b="1" spc="-5">
                <a:solidFill>
                  <a:schemeClr val="bg1"/>
                </a:solidFill>
                <a:latin typeface="Times New Roman" panose="02020603050405020304" pitchFamily="18" charset="0"/>
                <a:cs typeface="Times New Roman" panose="02020603050405020304" pitchFamily="18" charset="0"/>
              </a:rPr>
              <a:t>and </a:t>
            </a:r>
            <a:r>
              <a:rPr sz="1800" b="1" spc="-11">
                <a:solidFill>
                  <a:schemeClr val="bg1"/>
                </a:solidFill>
                <a:latin typeface="Times New Roman" panose="02020603050405020304" pitchFamily="18" charset="0"/>
                <a:cs typeface="Times New Roman" panose="02020603050405020304" pitchFamily="18" charset="0"/>
              </a:rPr>
              <a:t>audio </a:t>
            </a:r>
            <a:r>
              <a:rPr sz="1800" b="1" spc="-5">
                <a:solidFill>
                  <a:schemeClr val="bg1"/>
                </a:solidFill>
                <a:latin typeface="Times New Roman" panose="02020603050405020304" pitchFamily="18" charset="0"/>
                <a:cs typeface="Times New Roman" panose="02020603050405020304" pitchFamily="18" charset="0"/>
              </a:rPr>
              <a:t>gain </a:t>
            </a:r>
            <a:r>
              <a:rPr sz="1800" b="1">
                <a:solidFill>
                  <a:schemeClr val="bg1"/>
                </a:solidFill>
                <a:latin typeface="Times New Roman" panose="02020603050405020304" pitchFamily="18" charset="0"/>
                <a:cs typeface="Times New Roman" panose="02020603050405020304" pitchFamily="18" charset="0"/>
              </a:rPr>
              <a:t>is non-linear in </a:t>
            </a:r>
            <a:r>
              <a:rPr sz="1800" b="1" spc="-11">
                <a:solidFill>
                  <a:schemeClr val="bg1"/>
                </a:solidFill>
                <a:latin typeface="Times New Roman" panose="02020603050405020304" pitchFamily="18" charset="0"/>
                <a:cs typeface="Times New Roman" panose="02020603050405020304" pitchFamily="18" charset="0"/>
              </a:rPr>
              <a:t>nature. </a:t>
            </a:r>
            <a:r>
              <a:rPr sz="1800" b="1">
                <a:solidFill>
                  <a:schemeClr val="bg1"/>
                </a:solidFill>
                <a:latin typeface="Times New Roman" panose="02020603050405020304" pitchFamily="18" charset="0"/>
                <a:cs typeface="Times New Roman" panose="02020603050405020304" pitchFamily="18" charset="0"/>
              </a:rPr>
              <a:t>Spectrogram </a:t>
            </a:r>
            <a:r>
              <a:rPr sz="1800" b="1" spc="-5">
                <a:solidFill>
                  <a:schemeClr val="bg1"/>
                </a:solidFill>
                <a:latin typeface="Times New Roman" panose="02020603050405020304" pitchFamily="18" charset="0"/>
                <a:cs typeface="Times New Roman" panose="02020603050405020304" pitchFamily="18" charset="0"/>
              </a:rPr>
              <a:t>captures the </a:t>
            </a:r>
            <a:r>
              <a:rPr sz="1800" b="1">
                <a:solidFill>
                  <a:schemeClr val="bg1"/>
                </a:solidFill>
                <a:latin typeface="Times New Roman" panose="02020603050405020304" pitchFamily="18" charset="0"/>
                <a:cs typeface="Times New Roman" panose="02020603050405020304" pitchFamily="18" charset="0"/>
              </a:rPr>
              <a:t>linear scale.  </a:t>
            </a:r>
            <a:r>
              <a:rPr sz="1800" b="1" spc="5">
                <a:solidFill>
                  <a:schemeClr val="bg1"/>
                </a:solidFill>
                <a:latin typeface="Times New Roman" panose="02020603050405020304" pitchFamily="18" charset="0"/>
                <a:cs typeface="Times New Roman" panose="02020603050405020304" pitchFamily="18" charset="0"/>
              </a:rPr>
              <a:t>So, </a:t>
            </a:r>
            <a:r>
              <a:rPr sz="1800" b="1" spc="-5">
                <a:solidFill>
                  <a:schemeClr val="bg1"/>
                </a:solidFill>
                <a:latin typeface="Times New Roman" panose="02020603050405020304" pitchFamily="18" charset="0"/>
                <a:cs typeface="Times New Roman" panose="02020603050405020304" pitchFamily="18" charset="0"/>
              </a:rPr>
              <a:t>MEL-Spectrogram </a:t>
            </a:r>
            <a:r>
              <a:rPr sz="1800" b="1">
                <a:solidFill>
                  <a:schemeClr val="bg1"/>
                </a:solidFill>
                <a:latin typeface="Times New Roman" panose="02020603050405020304" pitchFamily="18" charset="0"/>
                <a:cs typeface="Times New Roman" panose="02020603050405020304" pitchFamily="18" charset="0"/>
              </a:rPr>
              <a:t>rescales </a:t>
            </a:r>
            <a:r>
              <a:rPr sz="1800" b="1" spc="-5">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frequency </a:t>
            </a:r>
            <a:r>
              <a:rPr sz="1800" b="1">
                <a:solidFill>
                  <a:schemeClr val="bg1"/>
                </a:solidFill>
                <a:latin typeface="Times New Roman" panose="02020603050405020304" pitchFamily="18" charset="0"/>
                <a:cs typeface="Times New Roman" panose="02020603050405020304" pitchFamily="18" charset="0"/>
              </a:rPr>
              <a:t>axis </a:t>
            </a:r>
            <a:r>
              <a:rPr sz="1800" b="1" spc="-11">
                <a:solidFill>
                  <a:schemeClr val="bg1"/>
                </a:solidFill>
                <a:latin typeface="Times New Roman" panose="02020603050405020304" pitchFamily="18" charset="0"/>
                <a:cs typeface="Times New Roman" panose="02020603050405020304" pitchFamily="18" charset="0"/>
              </a:rPr>
              <a:t>using</a:t>
            </a:r>
            <a:r>
              <a:rPr sz="1800" b="1" spc="145">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mel-scale.</a:t>
            </a:r>
            <a:endParaRPr sz="1800">
              <a:solidFill>
                <a:schemeClr val="bg1"/>
              </a:solidFill>
              <a:latin typeface="Times New Roman" panose="02020603050405020304" pitchFamily="18" charset="0"/>
              <a:cs typeface="Times New Roman" panose="02020603050405020304" pitchFamily="18" charset="0"/>
            </a:endParaRPr>
          </a:p>
        </p:txBody>
      </p:sp>
      <p:sp>
        <p:nvSpPr>
          <p:cNvPr id="4" name="object 4"/>
          <p:cNvSpPr/>
          <p:nvPr/>
        </p:nvSpPr>
        <p:spPr>
          <a:xfrm>
            <a:off x="561980" y="1933576"/>
            <a:ext cx="6067425" cy="131432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132967" y="2687256"/>
            <a:ext cx="209551" cy="185307"/>
          </a:xfrm>
          <a:prstGeom prst="rect">
            <a:avLst/>
          </a:prstGeom>
        </p:spPr>
        <p:txBody>
          <a:bodyPr vert="horz" wrap="square" lIns="0" tIns="15875" rIns="0" bIns="0" rtlCol="0">
            <a:spAutoFit/>
          </a:bodyPr>
          <a:lstStyle/>
          <a:p>
            <a:pPr marL="12700">
              <a:spcBef>
                <a:spcPts val="125"/>
              </a:spcBef>
            </a:pPr>
            <a:r>
              <a:rPr sz="1100" b="1" spc="5">
                <a:solidFill>
                  <a:srgbClr val="FF0000"/>
                </a:solidFill>
                <a:latin typeface="Gothic Uralic"/>
                <a:cs typeface="Gothic Uralic"/>
              </a:rPr>
              <a:t>A4</a:t>
            </a:r>
            <a:endParaRPr sz="1100">
              <a:latin typeface="Gothic Uralic"/>
              <a:cs typeface="Gothic Uralic"/>
            </a:endParaRPr>
          </a:p>
        </p:txBody>
      </p:sp>
      <p:sp>
        <p:nvSpPr>
          <p:cNvPr id="6" name="object 6"/>
          <p:cNvSpPr txBox="1"/>
          <p:nvPr/>
        </p:nvSpPr>
        <p:spPr>
          <a:xfrm>
            <a:off x="4034793"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00AF50"/>
                </a:solidFill>
                <a:latin typeface="Gothic Uralic"/>
                <a:cs typeface="Gothic Uralic"/>
              </a:rPr>
              <a:t>A5</a:t>
            </a:r>
            <a:endParaRPr sz="1100">
              <a:latin typeface="Gothic Uralic"/>
              <a:cs typeface="Gothic Uralic"/>
            </a:endParaRPr>
          </a:p>
        </p:txBody>
      </p:sp>
      <p:sp>
        <p:nvSpPr>
          <p:cNvPr id="7" name="object 7"/>
          <p:cNvSpPr txBox="1"/>
          <p:nvPr/>
        </p:nvSpPr>
        <p:spPr>
          <a:xfrm>
            <a:off x="5984625" y="2667952"/>
            <a:ext cx="209551" cy="185307"/>
          </a:xfrm>
          <a:prstGeom prst="rect">
            <a:avLst/>
          </a:prstGeom>
        </p:spPr>
        <p:txBody>
          <a:bodyPr vert="horz" wrap="square" lIns="0" tIns="15875" rIns="0" bIns="0" rtlCol="0">
            <a:spAutoFit/>
          </a:bodyPr>
          <a:lstStyle/>
          <a:p>
            <a:pPr marL="12700">
              <a:spcBef>
                <a:spcPts val="125"/>
              </a:spcBef>
            </a:pPr>
            <a:r>
              <a:rPr sz="1100" b="1" spc="5">
                <a:solidFill>
                  <a:srgbClr val="1380D1"/>
                </a:solidFill>
                <a:latin typeface="Gothic Uralic"/>
                <a:cs typeface="Gothic Uralic"/>
              </a:rPr>
              <a:t>A6</a:t>
            </a:r>
            <a:endParaRPr sz="1100">
              <a:latin typeface="Gothic Uralic"/>
              <a:cs typeface="Gothic Uralic"/>
            </a:endParaRPr>
          </a:p>
        </p:txBody>
      </p:sp>
      <p:sp>
        <p:nvSpPr>
          <p:cNvPr id="8" name="object 8"/>
          <p:cNvSpPr txBox="1"/>
          <p:nvPr/>
        </p:nvSpPr>
        <p:spPr>
          <a:xfrm>
            <a:off x="1968755"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FF0000"/>
                </a:solidFill>
                <a:latin typeface="Gothic Uralic"/>
                <a:cs typeface="Gothic Uralic"/>
              </a:rPr>
              <a:t>440</a:t>
            </a:r>
            <a:r>
              <a:rPr sz="1100" b="1" spc="-40">
                <a:solidFill>
                  <a:srgbClr val="FF0000"/>
                </a:solidFill>
                <a:latin typeface="Gothic Uralic"/>
                <a:cs typeface="Gothic Uralic"/>
              </a:rPr>
              <a:t> </a:t>
            </a:r>
            <a:r>
              <a:rPr sz="1100" b="1" spc="5">
                <a:solidFill>
                  <a:srgbClr val="FF0000"/>
                </a:solidFill>
                <a:latin typeface="Gothic Uralic"/>
                <a:cs typeface="Gothic Uralic"/>
              </a:rPr>
              <a:t>Hz</a:t>
            </a:r>
            <a:endParaRPr sz="1100">
              <a:latin typeface="Gothic Uralic"/>
              <a:cs typeface="Gothic Uralic"/>
            </a:endParaRPr>
          </a:p>
        </p:txBody>
      </p:sp>
      <p:sp>
        <p:nvSpPr>
          <p:cNvPr id="9" name="object 9"/>
          <p:cNvSpPr txBox="1"/>
          <p:nvPr/>
        </p:nvSpPr>
        <p:spPr>
          <a:xfrm>
            <a:off x="3947796" y="3392487"/>
            <a:ext cx="462915" cy="185307"/>
          </a:xfrm>
          <a:prstGeom prst="rect">
            <a:avLst/>
          </a:prstGeom>
        </p:spPr>
        <p:txBody>
          <a:bodyPr vert="horz" wrap="square" lIns="0" tIns="15875" rIns="0" bIns="0" rtlCol="0">
            <a:spAutoFit/>
          </a:bodyPr>
          <a:lstStyle/>
          <a:p>
            <a:pPr marL="12700">
              <a:spcBef>
                <a:spcPts val="125"/>
              </a:spcBef>
            </a:pPr>
            <a:r>
              <a:rPr sz="1100" b="1" spc="-11">
                <a:solidFill>
                  <a:srgbClr val="00AF50"/>
                </a:solidFill>
                <a:latin typeface="Gothic Uralic"/>
                <a:cs typeface="Gothic Uralic"/>
              </a:rPr>
              <a:t>880</a:t>
            </a:r>
            <a:r>
              <a:rPr sz="1100" b="1" spc="-40">
                <a:solidFill>
                  <a:srgbClr val="00AF50"/>
                </a:solidFill>
                <a:latin typeface="Gothic Uralic"/>
                <a:cs typeface="Gothic Uralic"/>
              </a:rPr>
              <a:t> </a:t>
            </a:r>
            <a:r>
              <a:rPr sz="1100" b="1" spc="5">
                <a:solidFill>
                  <a:srgbClr val="00AF50"/>
                </a:solidFill>
                <a:latin typeface="Gothic Uralic"/>
                <a:cs typeface="Gothic Uralic"/>
              </a:rPr>
              <a:t>Hz</a:t>
            </a:r>
            <a:endParaRPr sz="1100">
              <a:latin typeface="Gothic Uralic"/>
              <a:cs typeface="Gothic Uralic"/>
            </a:endParaRPr>
          </a:p>
        </p:txBody>
      </p:sp>
      <p:sp>
        <p:nvSpPr>
          <p:cNvPr id="10" name="object 10"/>
          <p:cNvSpPr txBox="1"/>
          <p:nvPr/>
        </p:nvSpPr>
        <p:spPr>
          <a:xfrm>
            <a:off x="5800982" y="3363848"/>
            <a:ext cx="541020" cy="185307"/>
          </a:xfrm>
          <a:prstGeom prst="rect">
            <a:avLst/>
          </a:prstGeom>
        </p:spPr>
        <p:txBody>
          <a:bodyPr vert="horz" wrap="square" lIns="0" tIns="15875" rIns="0" bIns="0" rtlCol="0">
            <a:spAutoFit/>
          </a:bodyPr>
          <a:lstStyle/>
          <a:p>
            <a:pPr marL="12700">
              <a:spcBef>
                <a:spcPts val="125"/>
              </a:spcBef>
            </a:pPr>
            <a:r>
              <a:rPr sz="1100" b="1" spc="-11">
                <a:solidFill>
                  <a:srgbClr val="8FC8F4"/>
                </a:solidFill>
                <a:latin typeface="Gothic Uralic"/>
                <a:cs typeface="Gothic Uralic"/>
              </a:rPr>
              <a:t>1760</a:t>
            </a:r>
            <a:r>
              <a:rPr sz="1100" b="1" spc="-35">
                <a:solidFill>
                  <a:srgbClr val="8FC8F4"/>
                </a:solidFill>
                <a:latin typeface="Gothic Uralic"/>
                <a:cs typeface="Gothic Uralic"/>
              </a:rPr>
              <a:t> </a:t>
            </a:r>
            <a:r>
              <a:rPr sz="1100" b="1" spc="5">
                <a:solidFill>
                  <a:srgbClr val="8FC8F4"/>
                </a:solidFill>
                <a:latin typeface="Gothic Uralic"/>
                <a:cs typeface="Gothic Uralic"/>
              </a:rPr>
              <a:t>Hz</a:t>
            </a:r>
            <a:endParaRPr sz="1100">
              <a:latin typeface="Gothic Uralic"/>
              <a:cs typeface="Gothic Uralic"/>
            </a:endParaRPr>
          </a:p>
        </p:txBody>
      </p:sp>
      <p:grpSp>
        <p:nvGrpSpPr>
          <p:cNvPr id="11" name="object 11"/>
          <p:cNvGrpSpPr/>
          <p:nvPr/>
        </p:nvGrpSpPr>
        <p:grpSpPr>
          <a:xfrm>
            <a:off x="7161279" y="1998727"/>
            <a:ext cx="4356100" cy="1203325"/>
            <a:chOff x="7161276" y="1998726"/>
            <a:chExt cx="4356100" cy="1203325"/>
          </a:xfrm>
        </p:grpSpPr>
        <p:sp>
          <p:nvSpPr>
            <p:cNvPr id="12" name="object 12"/>
            <p:cNvSpPr/>
            <p:nvPr/>
          </p:nvSpPr>
          <p:spPr>
            <a:xfrm>
              <a:off x="7167626" y="2005076"/>
              <a:ext cx="4343400" cy="1190625"/>
            </a:xfrm>
            <a:custGeom>
              <a:avLst/>
              <a:gdLst/>
              <a:ahLst/>
              <a:cxnLst/>
              <a:rect l="l" t="t" r="r" b="b"/>
              <a:pathLst>
                <a:path w="4343400" h="1190625">
                  <a:moveTo>
                    <a:pt x="4343400" y="0"/>
                  </a:moveTo>
                  <a:lnTo>
                    <a:pt x="0" y="0"/>
                  </a:lnTo>
                  <a:lnTo>
                    <a:pt x="0" y="1190625"/>
                  </a:lnTo>
                  <a:lnTo>
                    <a:pt x="4343400" y="1190625"/>
                  </a:lnTo>
                  <a:lnTo>
                    <a:pt x="4343400" y="0"/>
                  </a:lnTo>
                  <a:close/>
                </a:path>
              </a:pathLst>
            </a:custGeom>
            <a:solidFill>
              <a:srgbClr val="DAECFA"/>
            </a:solidFill>
          </p:spPr>
          <p:txBody>
            <a:bodyPr wrap="square" lIns="0" tIns="0" rIns="0" bIns="0" rtlCol="0"/>
            <a:lstStyle/>
            <a:p>
              <a:endParaRPr/>
            </a:p>
          </p:txBody>
        </p:sp>
        <p:sp>
          <p:nvSpPr>
            <p:cNvPr id="13" name="object 13"/>
            <p:cNvSpPr/>
            <p:nvPr/>
          </p:nvSpPr>
          <p:spPr>
            <a:xfrm>
              <a:off x="7167626" y="2005076"/>
              <a:ext cx="4343400" cy="1190625"/>
            </a:xfrm>
            <a:custGeom>
              <a:avLst/>
              <a:gdLst/>
              <a:ahLst/>
              <a:cxnLst/>
              <a:rect l="l" t="t" r="r" b="b"/>
              <a:pathLst>
                <a:path w="4343400" h="1190625">
                  <a:moveTo>
                    <a:pt x="0" y="1190625"/>
                  </a:moveTo>
                  <a:lnTo>
                    <a:pt x="4343400" y="1190625"/>
                  </a:lnTo>
                  <a:lnTo>
                    <a:pt x="4343400" y="0"/>
                  </a:lnTo>
                  <a:lnTo>
                    <a:pt x="0" y="0"/>
                  </a:lnTo>
                  <a:lnTo>
                    <a:pt x="0" y="1190625"/>
                  </a:lnTo>
                  <a:close/>
                </a:path>
              </a:pathLst>
            </a:custGeom>
            <a:ln w="12700">
              <a:solidFill>
                <a:srgbClr val="6A1A68"/>
              </a:solidFill>
            </a:ln>
          </p:spPr>
          <p:txBody>
            <a:bodyPr wrap="square" lIns="0" tIns="0" rIns="0" bIns="0" rtlCol="0"/>
            <a:lstStyle/>
            <a:p>
              <a:endParaRPr/>
            </a:p>
          </p:txBody>
        </p:sp>
        <p:sp>
          <p:nvSpPr>
            <p:cNvPr id="14" name="object 14"/>
            <p:cNvSpPr/>
            <p:nvPr/>
          </p:nvSpPr>
          <p:spPr>
            <a:xfrm>
              <a:off x="7334250" y="2400300"/>
              <a:ext cx="4000500" cy="400050"/>
            </a:xfrm>
            <a:prstGeom prst="rect">
              <a:avLst/>
            </a:prstGeom>
            <a:blipFill>
              <a:blip r:embed="rId3" cstate="print"/>
              <a:stretch>
                <a:fillRect/>
              </a:stretch>
            </a:blipFill>
          </p:spPr>
          <p:txBody>
            <a:bodyPr wrap="square" lIns="0" tIns="0" rIns="0" bIns="0" rtlCol="0"/>
            <a:lstStyle/>
            <a:p>
              <a:endParaRPr/>
            </a:p>
          </p:txBody>
        </p:sp>
      </p:grpSp>
      <p:sp>
        <p:nvSpPr>
          <p:cNvPr id="15" name="object 15"/>
          <p:cNvSpPr txBox="1"/>
          <p:nvPr/>
        </p:nvSpPr>
        <p:spPr>
          <a:xfrm>
            <a:off x="456186" y="3890566"/>
            <a:ext cx="10689591" cy="566822"/>
          </a:xfrm>
          <a:prstGeom prst="rect">
            <a:avLst/>
          </a:prstGeom>
        </p:spPr>
        <p:txBody>
          <a:bodyPr vert="horz" wrap="square" lIns="0" tIns="27940" rIns="0" bIns="0" rtlCol="0">
            <a:spAutoFit/>
          </a:bodyPr>
          <a:lstStyle/>
          <a:p>
            <a:pPr marL="12700" marR="5080" algn="just">
              <a:lnSpc>
                <a:spcPts val="2100"/>
              </a:lnSpc>
              <a:spcBef>
                <a:spcPts val="220"/>
              </a:spcBef>
            </a:pPr>
            <a:r>
              <a:rPr sz="1800" b="1" spc="-20">
                <a:solidFill>
                  <a:schemeClr val="bg1"/>
                </a:solidFill>
                <a:latin typeface="Times New Roman" panose="02020603050405020304" pitchFamily="18" charset="0"/>
                <a:cs typeface="Times New Roman" panose="02020603050405020304" pitchFamily="18" charset="0"/>
              </a:rPr>
              <a:t>Another </a:t>
            </a:r>
            <a:r>
              <a:rPr sz="1800" b="1">
                <a:solidFill>
                  <a:schemeClr val="bg1"/>
                </a:solidFill>
                <a:latin typeface="Times New Roman" panose="02020603050405020304" pitchFamily="18" charset="0"/>
                <a:cs typeface="Times New Roman" panose="02020603050405020304" pitchFamily="18" charset="0"/>
              </a:rPr>
              <a:t>type </a:t>
            </a:r>
            <a:r>
              <a:rPr sz="1800" b="1" spc="-15">
                <a:solidFill>
                  <a:schemeClr val="bg1"/>
                </a:solidFill>
                <a:latin typeface="Times New Roman" panose="02020603050405020304" pitchFamily="18" charset="0"/>
                <a:cs typeface="Times New Roman" panose="02020603050405020304" pitchFamily="18" charset="0"/>
              </a:rPr>
              <a:t>of </a:t>
            </a:r>
            <a:r>
              <a:rPr sz="1800" b="1" spc="-11">
                <a:solidFill>
                  <a:schemeClr val="bg1"/>
                </a:solidFill>
                <a:latin typeface="Times New Roman" panose="02020603050405020304" pitchFamily="18" charset="0"/>
                <a:cs typeface="Times New Roman" panose="02020603050405020304" pitchFamily="18" charset="0"/>
              </a:rPr>
              <a:t>features </a:t>
            </a:r>
            <a:r>
              <a:rPr sz="1800" b="1" spc="-15">
                <a:solidFill>
                  <a:schemeClr val="bg1"/>
                </a:solidFill>
                <a:latin typeface="Times New Roman" panose="02020603050405020304" pitchFamily="18" charset="0"/>
                <a:cs typeface="Times New Roman" panose="02020603050405020304" pitchFamily="18" charset="0"/>
              </a:rPr>
              <a:t>which </a:t>
            </a:r>
            <a:r>
              <a:rPr sz="1800" b="1" spc="-11">
                <a:solidFill>
                  <a:schemeClr val="bg1"/>
                </a:solidFill>
                <a:latin typeface="Times New Roman" panose="02020603050405020304" pitchFamily="18" charset="0"/>
                <a:cs typeface="Times New Roman" panose="02020603050405020304" pitchFamily="18" charset="0"/>
              </a:rPr>
              <a:t>has </a:t>
            </a:r>
            <a:r>
              <a:rPr sz="1800" b="1" spc="-5">
                <a:solidFill>
                  <a:schemeClr val="bg1"/>
                </a:solidFill>
                <a:latin typeface="Times New Roman" panose="02020603050405020304" pitchFamily="18" charset="0"/>
                <a:cs typeface="Times New Roman" panose="02020603050405020304" pitchFamily="18" charset="0"/>
              </a:rPr>
              <a:t>low </a:t>
            </a:r>
            <a:r>
              <a:rPr sz="1800" b="1">
                <a:solidFill>
                  <a:schemeClr val="bg1"/>
                </a:solidFill>
                <a:latin typeface="Times New Roman" panose="02020603050405020304" pitchFamily="18" charset="0"/>
                <a:cs typeface="Times New Roman" panose="02020603050405020304" pitchFamily="18" charset="0"/>
              </a:rPr>
              <a:t>dimensionality </a:t>
            </a:r>
            <a:r>
              <a:rPr sz="1800" b="1" spc="5">
                <a:solidFill>
                  <a:schemeClr val="bg1"/>
                </a:solidFill>
                <a:latin typeface="Times New Roman" panose="02020603050405020304" pitchFamily="18" charset="0"/>
                <a:cs typeface="Times New Roman" panose="02020603050405020304" pitchFamily="18" charset="0"/>
              </a:rPr>
              <a:t>is </a:t>
            </a:r>
            <a:r>
              <a:rPr sz="1800" b="1" spc="20">
                <a:solidFill>
                  <a:schemeClr val="bg1"/>
                </a:solidFill>
                <a:latin typeface="Times New Roman" panose="02020603050405020304" pitchFamily="18" charset="0"/>
                <a:cs typeface="Times New Roman" panose="02020603050405020304" pitchFamily="18" charset="0"/>
              </a:rPr>
              <a:t>MFCC </a:t>
            </a:r>
            <a:r>
              <a:rPr sz="1800" b="1" spc="-5">
                <a:solidFill>
                  <a:schemeClr val="bg1"/>
                </a:solidFill>
                <a:latin typeface="Times New Roman" panose="02020603050405020304" pitchFamily="18" charset="0"/>
                <a:cs typeface="Times New Roman" panose="02020603050405020304" pitchFamily="18" charset="0"/>
              </a:rPr>
              <a:t>features. </a:t>
            </a:r>
            <a:r>
              <a:rPr sz="1800" b="1" spc="11">
                <a:solidFill>
                  <a:schemeClr val="bg1"/>
                </a:solidFill>
                <a:latin typeface="Times New Roman" panose="02020603050405020304" pitchFamily="18" charset="0"/>
                <a:cs typeface="Times New Roman" panose="02020603050405020304" pitchFamily="18" charset="0"/>
              </a:rPr>
              <a:t>It </a:t>
            </a:r>
            <a:r>
              <a:rPr sz="1800" b="1" spc="-5">
                <a:solidFill>
                  <a:schemeClr val="bg1"/>
                </a:solidFill>
                <a:latin typeface="Times New Roman" panose="02020603050405020304" pitchFamily="18" charset="0"/>
                <a:cs typeface="Times New Roman" panose="02020603050405020304" pitchFamily="18" charset="0"/>
              </a:rPr>
              <a:t>emerged </a:t>
            </a:r>
            <a:r>
              <a:rPr sz="1800" b="1">
                <a:solidFill>
                  <a:schemeClr val="bg1"/>
                </a:solidFill>
                <a:latin typeface="Times New Roman" panose="02020603050405020304" pitchFamily="18" charset="0"/>
                <a:cs typeface="Times New Roman" panose="02020603050405020304" pitchFamily="18" charset="0"/>
              </a:rPr>
              <a:t>from </a:t>
            </a:r>
            <a:r>
              <a:rPr sz="1800" b="1" spc="-11">
                <a:solidFill>
                  <a:schemeClr val="bg1"/>
                </a:solidFill>
                <a:latin typeface="Times New Roman" panose="02020603050405020304" pitchFamily="18" charset="0"/>
                <a:cs typeface="Times New Roman" panose="02020603050405020304" pitchFamily="18" charset="0"/>
              </a:rPr>
              <a:t>speech  </a:t>
            </a:r>
            <a:r>
              <a:rPr sz="1800" b="1" spc="-5">
                <a:solidFill>
                  <a:schemeClr val="bg1"/>
                </a:solidFill>
                <a:latin typeface="Times New Roman" panose="02020603050405020304" pitchFamily="18" charset="0"/>
                <a:cs typeface="Times New Roman" panose="02020603050405020304" pitchFamily="18" charset="0"/>
              </a:rPr>
              <a:t>processing </a:t>
            </a:r>
            <a:r>
              <a:rPr sz="1800" b="1">
                <a:solidFill>
                  <a:schemeClr val="bg1"/>
                </a:solidFill>
                <a:latin typeface="Times New Roman" panose="02020603050405020304" pitchFamily="18" charset="0"/>
                <a:cs typeface="Times New Roman" panose="02020603050405020304" pitchFamily="18" charset="0"/>
              </a:rPr>
              <a:t>domain. </a:t>
            </a:r>
            <a:r>
              <a:rPr sz="1800" b="1" spc="11">
                <a:solidFill>
                  <a:schemeClr val="bg1"/>
                </a:solidFill>
                <a:latin typeface="Times New Roman" panose="02020603050405020304" pitchFamily="18" charset="0"/>
                <a:cs typeface="Times New Roman" panose="02020603050405020304" pitchFamily="18" charset="0"/>
              </a:rPr>
              <a:t>It </a:t>
            </a:r>
            <a:r>
              <a:rPr sz="1800" b="1" spc="5">
                <a:solidFill>
                  <a:schemeClr val="bg1"/>
                </a:solidFill>
                <a:latin typeface="Times New Roman" panose="02020603050405020304" pitchFamily="18" charset="0"/>
                <a:cs typeface="Times New Roman" panose="02020603050405020304" pitchFamily="18" charset="0"/>
              </a:rPr>
              <a:t>is </a:t>
            </a:r>
            <a:r>
              <a:rPr sz="1800" b="1" spc="-5">
                <a:solidFill>
                  <a:schemeClr val="bg1"/>
                </a:solidFill>
                <a:latin typeface="Times New Roman" panose="02020603050405020304" pitchFamily="18" charset="0"/>
                <a:cs typeface="Times New Roman" panose="02020603050405020304" pitchFamily="18" charset="0"/>
              </a:rPr>
              <a:t>related </a:t>
            </a:r>
            <a:r>
              <a:rPr sz="1800" b="1" spc="-11">
                <a:solidFill>
                  <a:schemeClr val="bg1"/>
                </a:solidFill>
                <a:latin typeface="Times New Roman" panose="02020603050405020304" pitchFamily="18" charset="0"/>
                <a:cs typeface="Times New Roman" panose="02020603050405020304" pitchFamily="18" charset="0"/>
              </a:rPr>
              <a:t>to Mel-Spectrogram but </a:t>
            </a:r>
            <a:r>
              <a:rPr sz="1800" b="1" spc="-5">
                <a:solidFill>
                  <a:schemeClr val="bg1"/>
                </a:solidFill>
                <a:latin typeface="Times New Roman" panose="02020603050405020304" pitchFamily="18" charset="0"/>
                <a:cs typeface="Times New Roman" panose="02020603050405020304" pitchFamily="18" charset="0"/>
              </a:rPr>
              <a:t>robust </a:t>
            </a:r>
            <a:r>
              <a:rPr sz="1800" b="1" spc="-11">
                <a:solidFill>
                  <a:schemeClr val="bg1"/>
                </a:solidFill>
                <a:latin typeface="Times New Roman" panose="02020603050405020304" pitchFamily="18" charset="0"/>
                <a:cs typeface="Times New Roman" panose="02020603050405020304" pitchFamily="18" charset="0"/>
              </a:rPr>
              <a:t>to </a:t>
            </a:r>
            <a:r>
              <a:rPr sz="1800" b="1" spc="-20">
                <a:solidFill>
                  <a:schemeClr val="bg1"/>
                </a:solidFill>
                <a:latin typeface="Times New Roman" panose="02020603050405020304" pitchFamily="18" charset="0"/>
                <a:cs typeface="Times New Roman" panose="02020603050405020304" pitchFamily="18" charset="0"/>
              </a:rPr>
              <a:t>the</a:t>
            </a:r>
            <a:r>
              <a:rPr sz="1800" b="1" spc="-51">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noise.</a:t>
            </a:r>
            <a:endParaRPr sz="1800">
              <a:solidFill>
                <a:schemeClr val="bg1"/>
              </a:solidFill>
              <a:latin typeface="Times New Roman" panose="02020603050405020304" pitchFamily="18" charset="0"/>
              <a:cs typeface="Times New Roman" panose="02020603050405020304" pitchFamily="18" charset="0"/>
            </a:endParaRPr>
          </a:p>
        </p:txBody>
      </p:sp>
      <p:sp>
        <p:nvSpPr>
          <p:cNvPr id="16" name="object 16"/>
          <p:cNvSpPr/>
          <p:nvPr/>
        </p:nvSpPr>
        <p:spPr>
          <a:xfrm>
            <a:off x="1797308" y="4697013"/>
            <a:ext cx="8143875" cy="149542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67583"/>
            <a:ext cx="8991600" cy="518091"/>
          </a:xfrm>
          <a:prstGeom prst="rect">
            <a:avLst/>
          </a:prstGeom>
        </p:spPr>
        <p:txBody>
          <a:bodyPr spcFirstLastPara="1" vert="horz" wrap="square" lIns="0" tIns="12700" rIns="0" bIns="0" rtlCol="0" anchor="t" anchorCtr="0">
            <a:spAutoFit/>
          </a:bodyPr>
          <a:lstStyle/>
          <a:p>
            <a:pPr marL="12700">
              <a:spcBef>
                <a:spcPts val="100"/>
              </a:spcBef>
            </a:pPr>
            <a:r>
              <a:rPr spc="-5"/>
              <a:t>MFCC</a:t>
            </a:r>
            <a:r>
              <a:rPr spc="-60"/>
              <a:t> </a:t>
            </a:r>
            <a:r>
              <a:t>Visualization:</a:t>
            </a:r>
          </a:p>
        </p:txBody>
      </p:sp>
      <p:grpSp>
        <p:nvGrpSpPr>
          <p:cNvPr id="3" name="object 3"/>
          <p:cNvGrpSpPr/>
          <p:nvPr/>
        </p:nvGrpSpPr>
        <p:grpSpPr>
          <a:xfrm>
            <a:off x="0" y="1114425"/>
            <a:ext cx="11439525" cy="3343275"/>
            <a:chOff x="0" y="1114425"/>
            <a:chExt cx="11439525" cy="3343275"/>
          </a:xfrm>
        </p:grpSpPr>
        <p:sp>
          <p:nvSpPr>
            <p:cNvPr id="4" name="object 4"/>
            <p:cNvSpPr/>
            <p:nvPr/>
          </p:nvSpPr>
          <p:spPr>
            <a:xfrm>
              <a:off x="600075" y="1114425"/>
              <a:ext cx="9601200" cy="10001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714500"/>
              <a:ext cx="11439524" cy="2743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282301" y="2024125"/>
              <a:ext cx="371475" cy="2124075"/>
            </a:xfrm>
            <a:custGeom>
              <a:avLst/>
              <a:gdLst/>
              <a:ahLst/>
              <a:cxnLst/>
              <a:rect l="l" t="t" r="r" b="b"/>
              <a:pathLst>
                <a:path w="371475" h="2124075">
                  <a:moveTo>
                    <a:pt x="185674" y="0"/>
                  </a:moveTo>
                  <a:lnTo>
                    <a:pt x="0" y="185674"/>
                  </a:lnTo>
                  <a:lnTo>
                    <a:pt x="92837" y="185674"/>
                  </a:lnTo>
                  <a:lnTo>
                    <a:pt x="92837" y="1938274"/>
                  </a:lnTo>
                  <a:lnTo>
                    <a:pt x="0" y="1938274"/>
                  </a:lnTo>
                  <a:lnTo>
                    <a:pt x="185674" y="2124075"/>
                  </a:lnTo>
                  <a:lnTo>
                    <a:pt x="371475" y="1938274"/>
                  </a:lnTo>
                  <a:lnTo>
                    <a:pt x="278510" y="1938274"/>
                  </a:lnTo>
                  <a:lnTo>
                    <a:pt x="278510" y="185674"/>
                  </a:lnTo>
                  <a:lnTo>
                    <a:pt x="371475" y="185674"/>
                  </a:lnTo>
                  <a:lnTo>
                    <a:pt x="185674" y="0"/>
                  </a:lnTo>
                  <a:close/>
                </a:path>
              </a:pathLst>
            </a:custGeom>
            <a:solidFill>
              <a:srgbClr val="FFFFFF"/>
            </a:solidFill>
          </p:spPr>
          <p:txBody>
            <a:bodyPr wrap="square" lIns="0" tIns="0" rIns="0" bIns="0" rtlCol="0"/>
            <a:lstStyle/>
            <a:p>
              <a:endParaRPr/>
            </a:p>
          </p:txBody>
        </p:sp>
        <p:sp>
          <p:nvSpPr>
            <p:cNvPr id="7" name="object 7"/>
            <p:cNvSpPr/>
            <p:nvPr/>
          </p:nvSpPr>
          <p:spPr>
            <a:xfrm>
              <a:off x="10282301" y="2024125"/>
              <a:ext cx="371475" cy="2124075"/>
            </a:xfrm>
            <a:custGeom>
              <a:avLst/>
              <a:gdLst/>
              <a:ahLst/>
              <a:cxnLst/>
              <a:rect l="l" t="t" r="r" b="b"/>
              <a:pathLst>
                <a:path w="371475" h="2124075">
                  <a:moveTo>
                    <a:pt x="185674" y="2124075"/>
                  </a:moveTo>
                  <a:lnTo>
                    <a:pt x="0" y="1938274"/>
                  </a:lnTo>
                  <a:lnTo>
                    <a:pt x="92837" y="1938274"/>
                  </a:lnTo>
                  <a:lnTo>
                    <a:pt x="92837" y="185674"/>
                  </a:lnTo>
                  <a:lnTo>
                    <a:pt x="0" y="185674"/>
                  </a:lnTo>
                  <a:lnTo>
                    <a:pt x="185674" y="0"/>
                  </a:lnTo>
                  <a:lnTo>
                    <a:pt x="371475" y="185674"/>
                  </a:lnTo>
                  <a:lnTo>
                    <a:pt x="278510" y="185674"/>
                  </a:lnTo>
                  <a:lnTo>
                    <a:pt x="278510" y="1938274"/>
                  </a:lnTo>
                  <a:lnTo>
                    <a:pt x="371475" y="1938274"/>
                  </a:lnTo>
                  <a:lnTo>
                    <a:pt x="185674" y="212407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10382796" y="2580272"/>
            <a:ext cx="169277" cy="1002665"/>
          </a:xfrm>
          <a:prstGeom prst="rect">
            <a:avLst/>
          </a:prstGeom>
        </p:spPr>
        <p:txBody>
          <a:bodyPr vert="vert270" wrap="square" lIns="0" tIns="2540" rIns="0" bIns="0" rtlCol="0">
            <a:spAutoFit/>
          </a:bodyPr>
          <a:lstStyle/>
          <a:p>
            <a:pPr marL="12700">
              <a:spcBef>
                <a:spcPts val="20"/>
              </a:spcBef>
            </a:pPr>
            <a:r>
              <a:rPr sz="1100" b="1" spc="15"/>
              <a:t>D=20</a:t>
            </a:r>
            <a:r>
              <a:rPr sz="1100" b="1" spc="-140"/>
              <a:t> </a:t>
            </a:r>
            <a:r>
              <a:rPr sz="1100" b="1" spc="15"/>
              <a:t>Features</a:t>
            </a:r>
            <a:endParaRPr sz="1100"/>
          </a:p>
        </p:txBody>
      </p:sp>
      <p:grpSp>
        <p:nvGrpSpPr>
          <p:cNvPr id="9" name="object 9"/>
          <p:cNvGrpSpPr/>
          <p:nvPr/>
        </p:nvGrpSpPr>
        <p:grpSpPr>
          <a:xfrm>
            <a:off x="550863" y="4246625"/>
            <a:ext cx="9652635" cy="374651"/>
            <a:chOff x="550862" y="4246626"/>
            <a:chExt cx="9652635" cy="374650"/>
          </a:xfrm>
        </p:grpSpPr>
        <p:sp>
          <p:nvSpPr>
            <p:cNvPr id="10" name="object 10"/>
            <p:cNvSpPr/>
            <p:nvPr/>
          </p:nvSpPr>
          <p:spPr>
            <a:xfrm>
              <a:off x="557212" y="4252976"/>
              <a:ext cx="9639935" cy="361950"/>
            </a:xfrm>
            <a:custGeom>
              <a:avLst/>
              <a:gdLst/>
              <a:ahLst/>
              <a:cxnLst/>
              <a:rect l="l" t="t" r="r" b="b"/>
              <a:pathLst>
                <a:path w="9639935" h="361950">
                  <a:moveTo>
                    <a:pt x="9458388" y="0"/>
                  </a:moveTo>
                  <a:lnTo>
                    <a:pt x="9458388" y="90424"/>
                  </a:lnTo>
                  <a:lnTo>
                    <a:pt x="180975" y="90424"/>
                  </a:lnTo>
                  <a:lnTo>
                    <a:pt x="180975" y="0"/>
                  </a:lnTo>
                  <a:lnTo>
                    <a:pt x="0" y="180975"/>
                  </a:lnTo>
                  <a:lnTo>
                    <a:pt x="180975" y="361950"/>
                  </a:lnTo>
                  <a:lnTo>
                    <a:pt x="180975" y="271399"/>
                  </a:lnTo>
                  <a:lnTo>
                    <a:pt x="9458388" y="271399"/>
                  </a:lnTo>
                  <a:lnTo>
                    <a:pt x="9458388" y="361950"/>
                  </a:lnTo>
                  <a:lnTo>
                    <a:pt x="9639363" y="180975"/>
                  </a:lnTo>
                  <a:lnTo>
                    <a:pt x="9458388" y="0"/>
                  </a:lnTo>
                  <a:close/>
                </a:path>
              </a:pathLst>
            </a:custGeom>
            <a:solidFill>
              <a:srgbClr val="FFFFFF"/>
            </a:solidFill>
          </p:spPr>
          <p:txBody>
            <a:bodyPr wrap="square" lIns="0" tIns="0" rIns="0" bIns="0" rtlCol="0"/>
            <a:lstStyle/>
            <a:p>
              <a:endParaRPr/>
            </a:p>
          </p:txBody>
        </p:sp>
        <p:sp>
          <p:nvSpPr>
            <p:cNvPr id="11" name="object 11"/>
            <p:cNvSpPr/>
            <p:nvPr/>
          </p:nvSpPr>
          <p:spPr>
            <a:xfrm>
              <a:off x="557212" y="4252976"/>
              <a:ext cx="9639935" cy="361950"/>
            </a:xfrm>
            <a:custGeom>
              <a:avLst/>
              <a:gdLst/>
              <a:ahLst/>
              <a:cxnLst/>
              <a:rect l="l" t="t" r="r" b="b"/>
              <a:pathLst>
                <a:path w="9639935" h="361950">
                  <a:moveTo>
                    <a:pt x="0" y="180975"/>
                  </a:moveTo>
                  <a:lnTo>
                    <a:pt x="180975" y="0"/>
                  </a:lnTo>
                  <a:lnTo>
                    <a:pt x="180975" y="90424"/>
                  </a:lnTo>
                  <a:lnTo>
                    <a:pt x="9458388" y="90424"/>
                  </a:lnTo>
                  <a:lnTo>
                    <a:pt x="9458388" y="0"/>
                  </a:lnTo>
                  <a:lnTo>
                    <a:pt x="9639363" y="180975"/>
                  </a:lnTo>
                  <a:lnTo>
                    <a:pt x="9458388" y="361950"/>
                  </a:lnTo>
                  <a:lnTo>
                    <a:pt x="9458388" y="271399"/>
                  </a:lnTo>
                  <a:lnTo>
                    <a:pt x="180975" y="271399"/>
                  </a:lnTo>
                  <a:lnTo>
                    <a:pt x="180975" y="361950"/>
                  </a:lnTo>
                  <a:lnTo>
                    <a:pt x="0" y="180975"/>
                  </a:lnTo>
                  <a:close/>
                </a:path>
              </a:pathLst>
            </a:custGeom>
            <a:ln w="12700">
              <a:solidFill>
                <a:srgbClr val="6A1A68"/>
              </a:solidFill>
            </a:ln>
          </p:spPr>
          <p:txBody>
            <a:bodyPr wrap="square" lIns="0" tIns="0" rIns="0" bIns="0" rtlCol="0"/>
            <a:lstStyle/>
            <a:p>
              <a:endParaRPr/>
            </a:p>
          </p:txBody>
        </p:sp>
      </p:grpSp>
      <p:sp>
        <p:nvSpPr>
          <p:cNvPr id="12" name="object 12"/>
          <p:cNvSpPr txBox="1"/>
          <p:nvPr/>
        </p:nvSpPr>
        <p:spPr>
          <a:xfrm>
            <a:off x="4965065" y="4330704"/>
            <a:ext cx="822960" cy="197490"/>
          </a:xfrm>
          <a:prstGeom prst="rect">
            <a:avLst/>
          </a:prstGeom>
        </p:spPr>
        <p:txBody>
          <a:bodyPr vert="horz" wrap="square" lIns="0" tIns="12700" rIns="0" bIns="0" rtlCol="0">
            <a:spAutoFit/>
          </a:bodyPr>
          <a:lstStyle/>
          <a:p>
            <a:pPr marL="12700">
              <a:spcBef>
                <a:spcPts val="100"/>
              </a:spcBef>
            </a:pPr>
            <a:r>
              <a:rPr sz="1200" b="1" spc="15"/>
              <a:t>T</a:t>
            </a:r>
            <a:r>
              <a:rPr sz="1200" b="1" spc="-35"/>
              <a:t>i</a:t>
            </a:r>
            <a:r>
              <a:rPr sz="1200" b="1" spc="-25"/>
              <a:t>m</a:t>
            </a:r>
            <a:r>
              <a:rPr sz="1200" b="1"/>
              <a:t>es</a:t>
            </a:r>
            <a:r>
              <a:rPr sz="1200" b="1" spc="-31"/>
              <a:t>t</a:t>
            </a:r>
            <a:r>
              <a:rPr sz="1200" b="1"/>
              <a:t>a</a:t>
            </a:r>
            <a:r>
              <a:rPr sz="1200" b="1" spc="-25"/>
              <a:t>m</a:t>
            </a:r>
            <a:r>
              <a:rPr sz="1200" b="1"/>
              <a:t>p</a:t>
            </a:r>
            <a:endParaRPr sz="1200"/>
          </a:p>
        </p:txBody>
      </p:sp>
      <p:sp>
        <p:nvSpPr>
          <p:cNvPr id="13" name="object 13"/>
          <p:cNvSpPr txBox="1"/>
          <p:nvPr/>
        </p:nvSpPr>
        <p:spPr>
          <a:xfrm>
            <a:off x="2147569" y="4704347"/>
            <a:ext cx="9291955" cy="847027"/>
          </a:xfrm>
          <a:prstGeom prst="rect">
            <a:avLst/>
          </a:prstGeom>
        </p:spPr>
        <p:txBody>
          <a:bodyPr vert="horz" wrap="square" lIns="0" tIns="15875" rIns="0" bIns="0" rtlCol="0">
            <a:spAutoFit/>
          </a:bodyPr>
          <a:lstStyle/>
          <a:p>
            <a:pPr marL="12700" algn="just">
              <a:spcBef>
                <a:spcPts val="125"/>
              </a:spcBef>
            </a:pPr>
            <a:r>
              <a:rPr sz="1800" b="1" spc="25">
                <a:solidFill>
                  <a:schemeClr val="bg1"/>
                </a:solidFill>
                <a:latin typeface="Times New Roman" panose="02020603050405020304" pitchFamily="18" charset="0"/>
                <a:cs typeface="Times New Roman" panose="02020603050405020304" pitchFamily="18" charset="0"/>
              </a:rPr>
              <a:t>The </a:t>
            </a:r>
            <a:r>
              <a:rPr sz="1800" b="1" spc="11">
                <a:solidFill>
                  <a:schemeClr val="bg1"/>
                </a:solidFill>
                <a:latin typeface="Times New Roman" panose="02020603050405020304" pitchFamily="18" charset="0"/>
                <a:cs typeface="Times New Roman" panose="02020603050405020304" pitchFamily="18" charset="0"/>
              </a:rPr>
              <a:t>MFCC </a:t>
            </a:r>
            <a:r>
              <a:rPr sz="1800" b="1" spc="5">
                <a:solidFill>
                  <a:schemeClr val="bg1"/>
                </a:solidFill>
                <a:latin typeface="Times New Roman" panose="02020603050405020304" pitchFamily="18" charset="0"/>
                <a:cs typeface="Times New Roman" panose="02020603050405020304" pitchFamily="18" charset="0"/>
              </a:rPr>
              <a:t>Features captures </a:t>
            </a:r>
            <a:r>
              <a:rPr sz="1800" b="1" spc="11">
                <a:solidFill>
                  <a:schemeClr val="bg1"/>
                </a:solidFill>
                <a:latin typeface="Times New Roman" panose="02020603050405020304" pitchFamily="18" charset="0"/>
                <a:cs typeface="Times New Roman" panose="02020603050405020304" pitchFamily="18" charset="0"/>
              </a:rPr>
              <a:t>the </a:t>
            </a:r>
            <a:r>
              <a:rPr sz="1800" b="1">
                <a:solidFill>
                  <a:schemeClr val="bg1"/>
                </a:solidFill>
                <a:latin typeface="Times New Roman" panose="02020603050405020304" pitchFamily="18" charset="0"/>
                <a:cs typeface="Times New Roman" panose="02020603050405020304" pitchFamily="18" charset="0"/>
              </a:rPr>
              <a:t>details </a:t>
            </a:r>
            <a:r>
              <a:rPr sz="1800" b="1" spc="15">
                <a:solidFill>
                  <a:schemeClr val="bg1"/>
                </a:solidFill>
                <a:latin typeface="Times New Roman" panose="02020603050405020304" pitchFamily="18" charset="0"/>
                <a:cs typeface="Times New Roman" panose="02020603050405020304" pitchFamily="18" charset="0"/>
              </a:rPr>
              <a:t>about </a:t>
            </a:r>
            <a:r>
              <a:rPr sz="1800" b="1" spc="11">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envelope </a:t>
            </a:r>
            <a:r>
              <a:rPr sz="1800" b="1" spc="11">
                <a:solidFill>
                  <a:schemeClr val="bg1"/>
                </a:solidFill>
                <a:latin typeface="Times New Roman" panose="02020603050405020304" pitchFamily="18" charset="0"/>
                <a:cs typeface="Times New Roman" panose="02020603050405020304" pitchFamily="18" charset="0"/>
              </a:rPr>
              <a:t>in </a:t>
            </a:r>
            <a:r>
              <a:rPr sz="1800" b="1" spc="15">
                <a:solidFill>
                  <a:schemeClr val="bg1"/>
                </a:solidFill>
                <a:latin typeface="Times New Roman" panose="02020603050405020304" pitchFamily="18" charset="0"/>
                <a:cs typeface="Times New Roman" panose="02020603050405020304" pitchFamily="18" charset="0"/>
              </a:rPr>
              <a:t>IDFT </a:t>
            </a:r>
            <a:r>
              <a:rPr sz="1800" b="1" spc="-5">
                <a:solidFill>
                  <a:schemeClr val="bg1"/>
                </a:solidFill>
                <a:latin typeface="Times New Roman" panose="02020603050405020304" pitchFamily="18" charset="0"/>
                <a:cs typeface="Times New Roman" panose="02020603050405020304" pitchFamily="18" charset="0"/>
              </a:rPr>
              <a:t>of </a:t>
            </a:r>
            <a:r>
              <a:rPr sz="1800" b="1" spc="11">
                <a:solidFill>
                  <a:schemeClr val="bg1"/>
                </a:solidFill>
                <a:latin typeface="Times New Roman" panose="02020603050405020304" pitchFamily="18" charset="0"/>
                <a:cs typeface="Times New Roman" panose="02020603050405020304" pitchFamily="18" charset="0"/>
              </a:rPr>
              <a:t>the </a:t>
            </a:r>
            <a:r>
              <a:rPr sz="1800" b="1" spc="-5">
                <a:solidFill>
                  <a:schemeClr val="bg1"/>
                </a:solidFill>
                <a:latin typeface="Times New Roman" panose="02020603050405020304" pitchFamily="18" charset="0"/>
                <a:cs typeface="Times New Roman" panose="02020603050405020304" pitchFamily="18" charset="0"/>
              </a:rPr>
              <a:t>Log </a:t>
            </a:r>
            <a:r>
              <a:rPr sz="1800" b="1" spc="5">
                <a:solidFill>
                  <a:schemeClr val="bg1"/>
                </a:solidFill>
                <a:latin typeface="Times New Roman" panose="02020603050405020304" pitchFamily="18" charset="0"/>
                <a:cs typeface="Times New Roman" panose="02020603050405020304" pitchFamily="18" charset="0"/>
              </a:rPr>
              <a:t>Power</a:t>
            </a:r>
            <a:r>
              <a:rPr sz="1800" b="1" spc="-25">
                <a:solidFill>
                  <a:schemeClr val="bg1"/>
                </a:solidFill>
                <a:latin typeface="Times New Roman" panose="02020603050405020304" pitchFamily="18" charset="0"/>
                <a:cs typeface="Times New Roman" panose="02020603050405020304" pitchFamily="18" charset="0"/>
              </a:rPr>
              <a:t> </a:t>
            </a:r>
            <a:r>
              <a:rPr sz="1800" b="1" spc="11">
                <a:solidFill>
                  <a:schemeClr val="bg1"/>
                </a:solidFill>
                <a:latin typeface="Times New Roman" panose="02020603050405020304" pitchFamily="18" charset="0"/>
                <a:cs typeface="Times New Roman" panose="02020603050405020304" pitchFamily="18" charset="0"/>
              </a:rPr>
              <a:t>Spectrum.</a:t>
            </a:r>
            <a:endParaRPr sz="1800">
              <a:solidFill>
                <a:schemeClr val="bg1"/>
              </a:solidFill>
              <a:latin typeface="Times New Roman" panose="02020603050405020304" pitchFamily="18" charset="0"/>
              <a:cs typeface="Times New Roman" panose="02020603050405020304" pitchFamily="18" charset="0"/>
            </a:endParaRPr>
          </a:p>
          <a:p>
            <a:pPr marL="12700" algn="just">
              <a:spcBef>
                <a:spcPts val="5"/>
              </a:spcBef>
            </a:pPr>
            <a:r>
              <a:rPr sz="1800" b="1" spc="20">
                <a:solidFill>
                  <a:schemeClr val="bg1"/>
                </a:solidFill>
                <a:latin typeface="Times New Roman" panose="02020603050405020304" pitchFamily="18" charset="0"/>
                <a:cs typeface="Times New Roman" panose="02020603050405020304" pitchFamily="18" charset="0"/>
              </a:rPr>
              <a:t>We </a:t>
            </a:r>
            <a:r>
              <a:rPr sz="1800" b="1" spc="5">
                <a:solidFill>
                  <a:schemeClr val="bg1"/>
                </a:solidFill>
                <a:latin typeface="Times New Roman" panose="02020603050405020304" pitchFamily="18" charset="0"/>
                <a:cs typeface="Times New Roman" panose="02020603050405020304" pitchFamily="18" charset="0"/>
              </a:rPr>
              <a:t>will </a:t>
            </a:r>
            <a:r>
              <a:rPr sz="1800" b="1">
                <a:solidFill>
                  <a:schemeClr val="bg1"/>
                </a:solidFill>
                <a:latin typeface="Times New Roman" panose="02020603050405020304" pitchFamily="18" charset="0"/>
                <a:cs typeface="Times New Roman" panose="02020603050405020304" pitchFamily="18" charset="0"/>
              </a:rPr>
              <a:t>consider </a:t>
            </a:r>
            <a:r>
              <a:rPr sz="1800" b="1" spc="20">
                <a:solidFill>
                  <a:schemeClr val="bg1"/>
                </a:solidFill>
                <a:latin typeface="Times New Roman" panose="02020603050405020304" pitchFamily="18" charset="0"/>
                <a:cs typeface="Times New Roman" panose="02020603050405020304" pitchFamily="18" charset="0"/>
              </a:rPr>
              <a:t>20 </a:t>
            </a:r>
            <a:r>
              <a:rPr sz="1800" b="1" spc="5">
                <a:solidFill>
                  <a:schemeClr val="bg1"/>
                </a:solidFill>
                <a:latin typeface="Times New Roman" panose="02020603050405020304" pitchFamily="18" charset="0"/>
                <a:cs typeface="Times New Roman" panose="02020603050405020304" pitchFamily="18" charset="0"/>
              </a:rPr>
              <a:t>MFCC</a:t>
            </a:r>
            <a:r>
              <a:rPr sz="1800" b="1" spc="-71">
                <a:solidFill>
                  <a:schemeClr val="bg1"/>
                </a:solidFill>
                <a:latin typeface="Times New Roman" panose="02020603050405020304" pitchFamily="18" charset="0"/>
                <a:cs typeface="Times New Roman" panose="02020603050405020304" pitchFamily="18" charset="0"/>
              </a:rPr>
              <a:t> </a:t>
            </a:r>
            <a:r>
              <a:rPr sz="1800" b="1" spc="-5">
                <a:solidFill>
                  <a:schemeClr val="bg1"/>
                </a:solidFill>
                <a:latin typeface="Times New Roman" panose="02020603050405020304" pitchFamily="18" charset="0"/>
                <a:cs typeface="Times New Roman" panose="02020603050405020304" pitchFamily="18" charset="0"/>
              </a:rPr>
              <a:t>Coefficients.</a:t>
            </a:r>
            <a:endParaRPr sz="1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728" y="229301"/>
            <a:ext cx="6619600" cy="1255200"/>
          </a:xfrm>
          <a:prstGeom prst="rect">
            <a:avLst/>
          </a:prstGeom>
        </p:spPr>
        <p:txBody>
          <a:bodyPr spcFirstLastPara="1" vert="horz" wrap="square" lIns="0" tIns="12700" rIns="0" bIns="0" rtlCol="0" anchor="t" anchorCtr="0">
            <a:spAutoFit/>
          </a:bodyPr>
          <a:lstStyle/>
          <a:p>
            <a:pPr marL="12700">
              <a:spcBef>
                <a:spcPts val="100"/>
              </a:spcBef>
            </a:pPr>
            <a:r>
              <a:rPr sz="2400" spc="-15"/>
              <a:t>Chroma</a:t>
            </a:r>
            <a:r>
              <a:rPr sz="2400"/>
              <a:t> </a:t>
            </a:r>
            <a:r>
              <a:rPr sz="2400" spc="-15"/>
              <a:t>Features:</a:t>
            </a:r>
            <a:endParaRPr sz="2400"/>
          </a:p>
        </p:txBody>
      </p:sp>
      <p:sp>
        <p:nvSpPr>
          <p:cNvPr id="16" name="Title 15">
            <a:extLst>
              <a:ext uri="{FF2B5EF4-FFF2-40B4-BE49-F238E27FC236}">
                <a16:creationId xmlns:a16="http://schemas.microsoft.com/office/drawing/2014/main" id="{6B6D7E27-C44D-AD20-714E-CC0AB7729474}"/>
              </a:ext>
            </a:extLst>
          </p:cNvPr>
          <p:cNvSpPr>
            <a:spLocks noGrp="1"/>
          </p:cNvSpPr>
          <p:nvPr>
            <p:ph type="title" idx="3"/>
          </p:nvPr>
        </p:nvSpPr>
        <p:spPr/>
        <p:txBody>
          <a:bodyPr/>
          <a:lstStyle/>
          <a:p>
            <a:endParaRPr lang="en-US"/>
          </a:p>
        </p:txBody>
      </p:sp>
      <p:sp>
        <p:nvSpPr>
          <p:cNvPr id="3" name="object 3"/>
          <p:cNvSpPr txBox="1"/>
          <p:nvPr/>
        </p:nvSpPr>
        <p:spPr>
          <a:xfrm>
            <a:off x="484374" y="591239"/>
            <a:ext cx="6932295" cy="289823"/>
          </a:xfrm>
          <a:prstGeom prst="rect">
            <a:avLst/>
          </a:prstGeom>
        </p:spPr>
        <p:txBody>
          <a:bodyPr vert="horz" wrap="square" lIns="0" tIns="12700" rIns="0" bIns="0" rtlCol="0">
            <a:spAutoFit/>
          </a:bodyPr>
          <a:lstStyle/>
          <a:p>
            <a:pPr marL="12700">
              <a:spcBef>
                <a:spcPts val="100"/>
              </a:spcBef>
            </a:pPr>
            <a:r>
              <a:rPr sz="1800" b="1">
                <a:solidFill>
                  <a:srgbClr val="FFFFFF"/>
                </a:solidFill>
                <a:latin typeface="Times New Roman" panose="02020603050405020304" pitchFamily="18" charset="0"/>
                <a:cs typeface="Times New Roman" panose="02020603050405020304" pitchFamily="18" charset="0"/>
              </a:rPr>
              <a:t>Chroma </a:t>
            </a:r>
            <a:r>
              <a:rPr sz="1800" b="1" spc="-11">
                <a:solidFill>
                  <a:srgbClr val="FFFFFF"/>
                </a:solidFill>
                <a:latin typeface="Times New Roman" panose="02020603050405020304" pitchFamily="18" charset="0"/>
                <a:cs typeface="Times New Roman" panose="02020603050405020304" pitchFamily="18" charset="0"/>
              </a:rPr>
              <a:t>feature captures </a:t>
            </a:r>
            <a:r>
              <a:rPr sz="1800" b="1" spc="-20">
                <a:solidFill>
                  <a:srgbClr val="FFFFFF"/>
                </a:solidFill>
                <a:latin typeface="Times New Roman" panose="02020603050405020304" pitchFamily="18" charset="0"/>
                <a:cs typeface="Times New Roman" panose="02020603050405020304" pitchFamily="18" charset="0"/>
              </a:rPr>
              <a:t>the </a:t>
            </a:r>
            <a:r>
              <a:rPr sz="1800" b="1" spc="-15">
                <a:solidFill>
                  <a:srgbClr val="FFFFFF"/>
                </a:solidFill>
                <a:latin typeface="Times New Roman" panose="02020603050405020304" pitchFamily="18" charset="0"/>
                <a:cs typeface="Times New Roman" panose="02020603050405020304" pitchFamily="18" charset="0"/>
              </a:rPr>
              <a:t>tonal </a:t>
            </a:r>
            <a:r>
              <a:rPr sz="1800" b="1" spc="-11">
                <a:solidFill>
                  <a:srgbClr val="FFFFFF"/>
                </a:solidFill>
                <a:latin typeface="Times New Roman" panose="02020603050405020304" pitchFamily="18" charset="0"/>
                <a:cs typeface="Times New Roman" panose="02020603050405020304" pitchFamily="18" charset="0"/>
              </a:rPr>
              <a:t>features </a:t>
            </a:r>
            <a:r>
              <a:rPr sz="1800" b="1">
                <a:solidFill>
                  <a:srgbClr val="FFFFFF"/>
                </a:solidFill>
                <a:latin typeface="Times New Roman" panose="02020603050405020304" pitchFamily="18" charset="0"/>
                <a:cs typeface="Times New Roman" panose="02020603050405020304" pitchFamily="18" charset="0"/>
              </a:rPr>
              <a:t>from </a:t>
            </a:r>
            <a:r>
              <a:rPr sz="1800" b="1" spc="-11">
                <a:solidFill>
                  <a:srgbClr val="FFFFFF"/>
                </a:solidFill>
                <a:latin typeface="Times New Roman" panose="02020603050405020304" pitchFamily="18" charset="0"/>
                <a:cs typeface="Times New Roman" panose="02020603050405020304" pitchFamily="18" charset="0"/>
              </a:rPr>
              <a:t>local</a:t>
            </a:r>
            <a:r>
              <a:rPr sz="1800" b="1" spc="71">
                <a:solidFill>
                  <a:srgbClr val="FFFFFF"/>
                </a:solidFill>
                <a:latin typeface="Times New Roman" panose="02020603050405020304" pitchFamily="18" charset="0"/>
                <a:cs typeface="Times New Roman" panose="02020603050405020304" pitchFamily="18" charset="0"/>
              </a:rPr>
              <a:t> </a:t>
            </a:r>
            <a:r>
              <a:rPr sz="1800" b="1" spc="-15">
                <a:solidFill>
                  <a:srgbClr val="FFFFFF"/>
                </a:solidFill>
                <a:latin typeface="Times New Roman" panose="02020603050405020304" pitchFamily="18" charset="0"/>
                <a:cs typeface="Times New Roman" panose="02020603050405020304" pitchFamily="18" charset="0"/>
              </a:rPr>
              <a:t>window.</a:t>
            </a:r>
            <a:endParaRPr sz="1800">
              <a:latin typeface="Times New Roman" panose="02020603050405020304" pitchFamily="18" charset="0"/>
              <a:cs typeface="Times New Roman" panose="02020603050405020304" pitchFamily="18" charset="0"/>
            </a:endParaRPr>
          </a:p>
        </p:txBody>
      </p:sp>
      <p:sp>
        <p:nvSpPr>
          <p:cNvPr id="4" name="object 4"/>
          <p:cNvSpPr/>
          <p:nvPr/>
        </p:nvSpPr>
        <p:spPr>
          <a:xfrm>
            <a:off x="1552576" y="914400"/>
            <a:ext cx="6772275" cy="619125"/>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03215" y="1600200"/>
            <a:ext cx="8012431" cy="5257800"/>
            <a:chOff x="303212" y="1600200"/>
            <a:chExt cx="8012430" cy="5257800"/>
          </a:xfrm>
        </p:grpSpPr>
        <p:sp>
          <p:nvSpPr>
            <p:cNvPr id="6" name="object 6"/>
            <p:cNvSpPr/>
            <p:nvPr/>
          </p:nvSpPr>
          <p:spPr>
            <a:xfrm>
              <a:off x="309562" y="3890962"/>
              <a:ext cx="6677025" cy="2676525"/>
            </a:xfrm>
            <a:custGeom>
              <a:avLst/>
              <a:gdLst/>
              <a:ahLst/>
              <a:cxnLst/>
              <a:rect l="l" t="t" r="r" b="b"/>
              <a:pathLst>
                <a:path w="6677025" h="2676525">
                  <a:moveTo>
                    <a:pt x="6677025" y="0"/>
                  </a:moveTo>
                  <a:lnTo>
                    <a:pt x="0" y="0"/>
                  </a:lnTo>
                  <a:lnTo>
                    <a:pt x="0" y="2676525"/>
                  </a:lnTo>
                  <a:lnTo>
                    <a:pt x="6677025" y="2676525"/>
                  </a:lnTo>
                  <a:lnTo>
                    <a:pt x="6677025" y="0"/>
                  </a:lnTo>
                  <a:close/>
                </a:path>
              </a:pathLst>
            </a:custGeom>
            <a:solidFill>
              <a:srgbClr val="FFFFFF"/>
            </a:solidFill>
          </p:spPr>
          <p:txBody>
            <a:bodyPr wrap="square" lIns="0" tIns="0" rIns="0" bIns="0" rtlCol="0"/>
            <a:lstStyle/>
            <a:p>
              <a:endParaRPr/>
            </a:p>
          </p:txBody>
        </p:sp>
        <p:sp>
          <p:nvSpPr>
            <p:cNvPr id="7" name="object 7"/>
            <p:cNvSpPr/>
            <p:nvPr/>
          </p:nvSpPr>
          <p:spPr>
            <a:xfrm>
              <a:off x="309562" y="3890962"/>
              <a:ext cx="6677025" cy="2676525"/>
            </a:xfrm>
            <a:custGeom>
              <a:avLst/>
              <a:gdLst/>
              <a:ahLst/>
              <a:cxnLst/>
              <a:rect l="l" t="t" r="r" b="b"/>
              <a:pathLst>
                <a:path w="6677025" h="2676525">
                  <a:moveTo>
                    <a:pt x="0" y="2676525"/>
                  </a:moveTo>
                  <a:lnTo>
                    <a:pt x="6677025" y="2676525"/>
                  </a:lnTo>
                  <a:lnTo>
                    <a:pt x="6677025" y="0"/>
                  </a:lnTo>
                  <a:lnTo>
                    <a:pt x="0" y="0"/>
                  </a:lnTo>
                  <a:lnTo>
                    <a:pt x="0" y="2676525"/>
                  </a:lnTo>
                  <a:close/>
                </a:path>
              </a:pathLst>
            </a:custGeom>
            <a:ln w="12700">
              <a:solidFill>
                <a:srgbClr val="6A1A68"/>
              </a:solidFill>
            </a:ln>
          </p:spPr>
          <p:txBody>
            <a:bodyPr wrap="square" lIns="0" tIns="0" rIns="0" bIns="0" rtlCol="0"/>
            <a:lstStyle/>
            <a:p>
              <a:endParaRPr/>
            </a:p>
          </p:txBody>
        </p:sp>
        <p:sp>
          <p:nvSpPr>
            <p:cNvPr id="8" name="object 8"/>
            <p:cNvSpPr/>
            <p:nvPr/>
          </p:nvSpPr>
          <p:spPr>
            <a:xfrm>
              <a:off x="466725" y="3886197"/>
              <a:ext cx="7839075" cy="2971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552575" y="1600200"/>
              <a:ext cx="6762750" cy="22860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4325" y="3886200"/>
              <a:ext cx="962025" cy="2676525"/>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8582029" y="3200400"/>
            <a:ext cx="3186431" cy="847734"/>
          </a:xfrm>
          <a:prstGeom prst="rect">
            <a:avLst/>
          </a:prstGeom>
        </p:spPr>
        <p:txBody>
          <a:bodyPr vert="horz" wrap="square" lIns="0" tIns="8891" rIns="0" bIns="0" rtlCol="0">
            <a:spAutoFit/>
          </a:bodyPr>
          <a:lstStyle/>
          <a:p>
            <a:pPr marL="12700" marR="5080" algn="just">
              <a:lnSpc>
                <a:spcPct val="103000"/>
              </a:lnSpc>
              <a:spcBef>
                <a:spcPts val="71"/>
              </a:spcBef>
            </a:pPr>
            <a:r>
              <a:rPr sz="1800" spc="11">
                <a:solidFill>
                  <a:srgbClr val="FFFFFF"/>
                </a:solidFill>
                <a:latin typeface="Times New Roman" panose="02020603050405020304" pitchFamily="18" charset="0"/>
                <a:cs typeface="Times New Roman" panose="02020603050405020304" pitchFamily="18" charset="0"/>
              </a:rPr>
              <a:t>It </a:t>
            </a:r>
            <a:r>
              <a:rPr sz="1800" spc="15">
                <a:solidFill>
                  <a:srgbClr val="FFFFFF"/>
                </a:solidFill>
                <a:latin typeface="Times New Roman" panose="02020603050405020304" pitchFamily="18" charset="0"/>
                <a:cs typeface="Times New Roman" panose="02020603050405020304" pitchFamily="18" charset="0"/>
              </a:rPr>
              <a:t>finds </a:t>
            </a:r>
            <a:r>
              <a:rPr sz="1800" spc="11">
                <a:solidFill>
                  <a:srgbClr val="FFFFFF"/>
                </a:solidFill>
                <a:latin typeface="Times New Roman" panose="02020603050405020304" pitchFamily="18" charset="0"/>
                <a:cs typeface="Times New Roman" panose="02020603050405020304" pitchFamily="18" charset="0"/>
              </a:rPr>
              <a:t>the </a:t>
            </a:r>
            <a:r>
              <a:rPr sz="1800" spc="5">
                <a:solidFill>
                  <a:srgbClr val="FFFFFF"/>
                </a:solidFill>
                <a:latin typeface="Times New Roman" panose="02020603050405020304" pitchFamily="18" charset="0"/>
                <a:cs typeface="Times New Roman" panose="02020603050405020304" pitchFamily="18" charset="0"/>
              </a:rPr>
              <a:t>most </a:t>
            </a:r>
            <a:r>
              <a:rPr sz="1800" spc="20">
                <a:solidFill>
                  <a:srgbClr val="FFFFFF"/>
                </a:solidFill>
                <a:latin typeface="Times New Roman" panose="02020603050405020304" pitchFamily="18" charset="0"/>
                <a:cs typeface="Times New Roman" panose="02020603050405020304" pitchFamily="18" charset="0"/>
              </a:rPr>
              <a:t>dominant </a:t>
            </a:r>
            <a:r>
              <a:rPr sz="1800" spc="5">
                <a:solidFill>
                  <a:srgbClr val="FFFFFF"/>
                </a:solidFill>
                <a:latin typeface="Times New Roman" panose="02020603050405020304" pitchFamily="18" charset="0"/>
                <a:cs typeface="Times New Roman" panose="02020603050405020304" pitchFamily="18" charset="0"/>
              </a:rPr>
              <a:t>tone  </a:t>
            </a:r>
            <a:r>
              <a:rPr sz="1800" spc="11">
                <a:solidFill>
                  <a:srgbClr val="FFFFFF"/>
                </a:solidFill>
                <a:latin typeface="Times New Roman" panose="02020603050405020304" pitchFamily="18" charset="0"/>
                <a:cs typeface="Times New Roman" panose="02020603050405020304" pitchFamily="18" charset="0"/>
              </a:rPr>
              <a:t>from </a:t>
            </a:r>
            <a:r>
              <a:rPr sz="1800" spc="20">
                <a:solidFill>
                  <a:srgbClr val="FFFFFF"/>
                </a:solidFill>
                <a:latin typeface="Times New Roman" panose="02020603050405020304" pitchFamily="18" charset="0"/>
                <a:cs typeface="Times New Roman" panose="02020603050405020304" pitchFamily="18" charset="0"/>
              </a:rPr>
              <a:t>12 </a:t>
            </a:r>
            <a:r>
              <a:rPr sz="1800" spc="-5">
                <a:solidFill>
                  <a:srgbClr val="FFFFFF"/>
                </a:solidFill>
                <a:latin typeface="Times New Roman" panose="02020603050405020304" pitchFamily="18" charset="0"/>
                <a:cs typeface="Times New Roman" panose="02020603050405020304" pitchFamily="18" charset="0"/>
              </a:rPr>
              <a:t>tones. </a:t>
            </a:r>
            <a:r>
              <a:rPr sz="1800">
                <a:solidFill>
                  <a:srgbClr val="FFFFFF"/>
                </a:solidFill>
                <a:latin typeface="Times New Roman" panose="02020603050405020304" pitchFamily="18" charset="0"/>
                <a:cs typeface="Times New Roman" panose="02020603050405020304" pitchFamily="18" charset="0"/>
              </a:rPr>
              <a:t>So, </a:t>
            </a:r>
            <a:r>
              <a:rPr sz="1800" spc="5">
                <a:solidFill>
                  <a:srgbClr val="FFFFFF"/>
                </a:solidFill>
                <a:latin typeface="Times New Roman" panose="02020603050405020304" pitchFamily="18" charset="0"/>
                <a:cs typeface="Times New Roman" panose="02020603050405020304" pitchFamily="18" charset="0"/>
              </a:rPr>
              <a:t>Per </a:t>
            </a:r>
            <a:r>
              <a:rPr sz="1800" spc="15">
                <a:solidFill>
                  <a:srgbClr val="FFFFFF"/>
                </a:solidFill>
                <a:latin typeface="Times New Roman" panose="02020603050405020304" pitchFamily="18" charset="0"/>
                <a:cs typeface="Times New Roman" panose="02020603050405020304" pitchFamily="18" charset="0"/>
              </a:rPr>
              <a:t>window </a:t>
            </a:r>
            <a:r>
              <a:rPr sz="1800">
                <a:solidFill>
                  <a:srgbClr val="FFFFFF"/>
                </a:solidFill>
                <a:latin typeface="Times New Roman" panose="02020603050405020304" pitchFamily="18" charset="0"/>
                <a:cs typeface="Times New Roman" panose="02020603050405020304" pitchFamily="18" charset="0"/>
              </a:rPr>
              <a:t>Its  </a:t>
            </a:r>
            <a:r>
              <a:rPr sz="1800" spc="5">
                <a:solidFill>
                  <a:srgbClr val="FFFFFF"/>
                </a:solidFill>
                <a:latin typeface="Times New Roman" panose="02020603050405020304" pitchFamily="18" charset="0"/>
                <a:cs typeface="Times New Roman" panose="02020603050405020304" pitchFamily="18" charset="0"/>
              </a:rPr>
              <a:t>dimensionality is</a:t>
            </a:r>
            <a:r>
              <a:rPr sz="1800" spc="-235">
                <a:solidFill>
                  <a:srgbClr val="FFFFFF"/>
                </a:solidFill>
                <a:latin typeface="Times New Roman" panose="02020603050405020304" pitchFamily="18" charset="0"/>
                <a:cs typeface="Times New Roman" panose="02020603050405020304" pitchFamily="18" charset="0"/>
              </a:rPr>
              <a:t> </a:t>
            </a:r>
            <a:r>
              <a:rPr sz="1800" spc="20">
                <a:solidFill>
                  <a:srgbClr val="FFFFFF"/>
                </a:solidFill>
                <a:latin typeface="Times New Roman" panose="02020603050405020304" pitchFamily="18" charset="0"/>
                <a:cs typeface="Times New Roman" panose="02020603050405020304" pitchFamily="18" charset="0"/>
              </a:rPr>
              <a:t>12.</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7" y="1080948"/>
            <a:ext cx="7415042" cy="395621"/>
          </a:xfrm>
          <a:prstGeom prst="rect">
            <a:avLst/>
          </a:prstGeom>
        </p:spPr>
        <p:txBody>
          <a:bodyPr spcFirstLastPara="1" vert="horz" wrap="square" lIns="0" tIns="13335" rIns="0" bIns="0" rtlCol="0" anchor="t" anchorCtr="0">
            <a:spAutoFit/>
          </a:bodyPr>
          <a:lstStyle/>
          <a:p>
            <a:pPr marL="12700">
              <a:spcBef>
                <a:spcPts val="105"/>
              </a:spcBef>
            </a:pPr>
            <a:r>
              <a:rPr sz="2400" spc="-11"/>
              <a:t>Spectral</a:t>
            </a:r>
            <a:r>
              <a:rPr sz="2400" spc="-40"/>
              <a:t> </a:t>
            </a:r>
            <a:r>
              <a:rPr sz="2400" spc="-11"/>
              <a:t>Centroid:</a:t>
            </a:r>
            <a:endParaRPr sz="2400"/>
          </a:p>
        </p:txBody>
      </p:sp>
      <p:sp>
        <p:nvSpPr>
          <p:cNvPr id="3" name="object 3"/>
          <p:cNvSpPr txBox="1"/>
          <p:nvPr/>
        </p:nvSpPr>
        <p:spPr>
          <a:xfrm>
            <a:off x="6096000" y="2930999"/>
            <a:ext cx="2943225" cy="254685"/>
          </a:xfrm>
          <a:prstGeom prst="rect">
            <a:avLst/>
          </a:prstGeom>
        </p:spPr>
        <p:txBody>
          <a:bodyPr vert="horz" wrap="square" lIns="0" tIns="15875" rIns="0" bIns="0" rtlCol="0">
            <a:spAutoFit/>
          </a:bodyPr>
          <a:lstStyle/>
          <a:p>
            <a:pPr marL="12700">
              <a:spcBef>
                <a:spcPts val="125"/>
              </a:spcBef>
            </a:pPr>
            <a:r>
              <a:rPr sz="1551" b="1" spc="5" dirty="0">
                <a:solidFill>
                  <a:srgbClr val="DAECFA"/>
                </a:solidFill>
                <a:latin typeface="Carlito"/>
                <a:cs typeface="Carlito"/>
              </a:rPr>
              <a:t>Its </a:t>
            </a:r>
            <a:r>
              <a:rPr sz="1551" b="1" spc="11" dirty="0">
                <a:solidFill>
                  <a:srgbClr val="DAECFA"/>
                </a:solidFill>
                <a:latin typeface="Carlito"/>
                <a:cs typeface="Carlito"/>
              </a:rPr>
              <a:t>dimensionality </a:t>
            </a:r>
            <a:r>
              <a:rPr sz="1551" b="1" spc="35" dirty="0">
                <a:solidFill>
                  <a:srgbClr val="DAECFA"/>
                </a:solidFill>
                <a:latin typeface="Carlito"/>
                <a:cs typeface="Carlito"/>
              </a:rPr>
              <a:t>is </a:t>
            </a:r>
            <a:r>
              <a:rPr sz="1551" b="1" spc="11" dirty="0">
                <a:solidFill>
                  <a:srgbClr val="DAECFA"/>
                </a:solidFill>
                <a:latin typeface="Carlito"/>
                <a:cs typeface="Carlito"/>
              </a:rPr>
              <a:t>1 per</a:t>
            </a:r>
            <a:r>
              <a:rPr sz="1551" b="1" spc="-51" dirty="0">
                <a:solidFill>
                  <a:srgbClr val="DAECFA"/>
                </a:solidFill>
                <a:latin typeface="Carlito"/>
                <a:cs typeface="Carlito"/>
              </a:rPr>
              <a:t> </a:t>
            </a:r>
            <a:r>
              <a:rPr sz="1551" b="1" spc="15" dirty="0">
                <a:solidFill>
                  <a:srgbClr val="DAECFA"/>
                </a:solidFill>
                <a:latin typeface="Carlito"/>
                <a:cs typeface="Carlito"/>
              </a:rPr>
              <a:t>window.</a:t>
            </a:r>
            <a:endParaRPr sz="1551" dirty="0">
              <a:latin typeface="Carlito"/>
              <a:cs typeface="Carlito"/>
            </a:endParaRPr>
          </a:p>
        </p:txBody>
      </p:sp>
      <p:sp>
        <p:nvSpPr>
          <p:cNvPr id="4" name="object 4"/>
          <p:cNvSpPr txBox="1"/>
          <p:nvPr/>
        </p:nvSpPr>
        <p:spPr>
          <a:xfrm>
            <a:off x="696161" y="1831551"/>
            <a:ext cx="7239635" cy="289823"/>
          </a:xfrm>
          <a:prstGeom prst="rect">
            <a:avLst/>
          </a:prstGeom>
        </p:spPr>
        <p:txBody>
          <a:bodyPr vert="horz" wrap="square" lIns="0" tIns="12700" rIns="0" bIns="0" rtlCol="0">
            <a:spAutoFit/>
          </a:bodyPr>
          <a:lstStyle/>
          <a:p>
            <a:pPr marL="12700">
              <a:spcBef>
                <a:spcPts val="100"/>
              </a:spcBef>
            </a:pPr>
            <a:r>
              <a:rPr sz="1800" b="1" spc="5" dirty="0">
                <a:solidFill>
                  <a:srgbClr val="FFFFFF"/>
                </a:solidFill>
                <a:latin typeface="Times New Roman" panose="02020603050405020304" pitchFamily="18" charset="0"/>
                <a:cs typeface="Times New Roman" panose="02020603050405020304" pitchFamily="18" charset="0"/>
              </a:rPr>
              <a:t>It </a:t>
            </a:r>
            <a:r>
              <a:rPr sz="1800" b="1" spc="-11" dirty="0">
                <a:solidFill>
                  <a:srgbClr val="FFFFFF"/>
                </a:solidFill>
                <a:latin typeface="Times New Roman" panose="02020603050405020304" pitchFamily="18" charset="0"/>
                <a:cs typeface="Times New Roman" panose="02020603050405020304" pitchFamily="18" charset="0"/>
              </a:rPr>
              <a:t>captures </a:t>
            </a:r>
            <a:r>
              <a:rPr sz="1800" b="1" spc="-20" dirty="0">
                <a:solidFill>
                  <a:srgbClr val="FFFFFF"/>
                </a:solidFill>
                <a:latin typeface="Times New Roman" panose="02020603050405020304" pitchFamily="18" charset="0"/>
                <a:cs typeface="Times New Roman" panose="02020603050405020304" pitchFamily="18" charset="0"/>
              </a:rPr>
              <a:t>the </a:t>
            </a:r>
            <a:r>
              <a:rPr sz="1800" b="1" spc="-5" dirty="0">
                <a:solidFill>
                  <a:srgbClr val="FFFFFF"/>
                </a:solidFill>
                <a:latin typeface="Times New Roman" panose="02020603050405020304" pitchFamily="18" charset="0"/>
                <a:cs typeface="Times New Roman" panose="02020603050405020304" pitchFamily="18" charset="0"/>
              </a:rPr>
              <a:t>average spectral </a:t>
            </a:r>
            <a:r>
              <a:rPr sz="1800" b="1" spc="-15" dirty="0">
                <a:solidFill>
                  <a:srgbClr val="FFFFFF"/>
                </a:solidFill>
                <a:latin typeface="Times New Roman" panose="02020603050405020304" pitchFamily="18" charset="0"/>
                <a:cs typeface="Times New Roman" panose="02020603050405020304" pitchFamily="18" charset="0"/>
              </a:rPr>
              <a:t>frequency weighted </a:t>
            </a:r>
            <a:r>
              <a:rPr sz="1800" b="1" spc="5" dirty="0">
                <a:solidFill>
                  <a:srgbClr val="FFFFFF"/>
                </a:solidFill>
                <a:latin typeface="Times New Roman" panose="02020603050405020304" pitchFamily="18" charset="0"/>
                <a:cs typeface="Times New Roman" panose="02020603050405020304" pitchFamily="18" charset="0"/>
              </a:rPr>
              <a:t>by</a:t>
            </a:r>
            <a:r>
              <a:rPr sz="1800" b="1" spc="260" dirty="0">
                <a:solidFill>
                  <a:srgbClr val="FFFFFF"/>
                </a:solidFill>
                <a:latin typeface="Times New Roman" panose="02020603050405020304" pitchFamily="18" charset="0"/>
                <a:cs typeface="Times New Roman" panose="02020603050405020304" pitchFamily="18" charset="0"/>
              </a:rPr>
              <a:t> </a:t>
            </a:r>
            <a:r>
              <a:rPr sz="1800" b="1" spc="-11" dirty="0">
                <a:solidFill>
                  <a:srgbClr val="FFFFFF"/>
                </a:solidFill>
                <a:latin typeface="Times New Roman" panose="02020603050405020304" pitchFamily="18" charset="0"/>
                <a:cs typeface="Times New Roman" panose="02020603050405020304" pitchFamily="18" charset="0"/>
              </a:rPr>
              <a:t>intensity.</a:t>
            </a:r>
            <a:endParaRPr sz="1800" dirty="0">
              <a:latin typeface="Times New Roman" panose="02020603050405020304" pitchFamily="18" charset="0"/>
              <a:cs typeface="Times New Roman" panose="02020603050405020304" pitchFamily="18" charset="0"/>
            </a:endParaRPr>
          </a:p>
        </p:txBody>
      </p:sp>
      <p:grpSp>
        <p:nvGrpSpPr>
          <p:cNvPr id="5" name="object 5"/>
          <p:cNvGrpSpPr/>
          <p:nvPr/>
        </p:nvGrpSpPr>
        <p:grpSpPr>
          <a:xfrm>
            <a:off x="685800" y="2396075"/>
            <a:ext cx="4975225" cy="1136651"/>
            <a:chOff x="931862" y="1541525"/>
            <a:chExt cx="4975225" cy="1136650"/>
          </a:xfrm>
        </p:grpSpPr>
        <p:sp>
          <p:nvSpPr>
            <p:cNvPr id="6" name="object 6"/>
            <p:cNvSpPr/>
            <p:nvPr/>
          </p:nvSpPr>
          <p:spPr>
            <a:xfrm>
              <a:off x="938212" y="1547875"/>
              <a:ext cx="4962525" cy="1123950"/>
            </a:xfrm>
            <a:custGeom>
              <a:avLst/>
              <a:gdLst/>
              <a:ahLst/>
              <a:cxnLst/>
              <a:rect l="l" t="t" r="r" b="b"/>
              <a:pathLst>
                <a:path w="4962525" h="1123950">
                  <a:moveTo>
                    <a:pt x="4962525" y="0"/>
                  </a:moveTo>
                  <a:lnTo>
                    <a:pt x="0" y="0"/>
                  </a:lnTo>
                  <a:lnTo>
                    <a:pt x="0" y="1123950"/>
                  </a:lnTo>
                  <a:lnTo>
                    <a:pt x="4962525" y="1123950"/>
                  </a:lnTo>
                  <a:lnTo>
                    <a:pt x="4962525" y="0"/>
                  </a:lnTo>
                  <a:close/>
                </a:path>
              </a:pathLst>
            </a:custGeom>
            <a:solidFill>
              <a:srgbClr val="FFFFFF"/>
            </a:solidFill>
          </p:spPr>
          <p:txBody>
            <a:bodyPr wrap="square" lIns="0" tIns="0" rIns="0" bIns="0" rtlCol="0"/>
            <a:lstStyle/>
            <a:p>
              <a:endParaRPr/>
            </a:p>
          </p:txBody>
        </p:sp>
        <p:sp>
          <p:nvSpPr>
            <p:cNvPr id="7" name="object 7"/>
            <p:cNvSpPr/>
            <p:nvPr/>
          </p:nvSpPr>
          <p:spPr>
            <a:xfrm>
              <a:off x="938212" y="1547875"/>
              <a:ext cx="4962525" cy="1123950"/>
            </a:xfrm>
            <a:custGeom>
              <a:avLst/>
              <a:gdLst/>
              <a:ahLst/>
              <a:cxnLst/>
              <a:rect l="l" t="t" r="r" b="b"/>
              <a:pathLst>
                <a:path w="4962525" h="1123950">
                  <a:moveTo>
                    <a:pt x="0" y="1123950"/>
                  </a:moveTo>
                  <a:lnTo>
                    <a:pt x="4962525" y="1123950"/>
                  </a:lnTo>
                  <a:lnTo>
                    <a:pt x="4962525" y="0"/>
                  </a:lnTo>
                  <a:lnTo>
                    <a:pt x="0" y="0"/>
                  </a:lnTo>
                  <a:lnTo>
                    <a:pt x="0" y="1123950"/>
                  </a:lnTo>
                  <a:close/>
                </a:path>
              </a:pathLst>
            </a:custGeom>
            <a:ln w="12700">
              <a:solidFill>
                <a:srgbClr val="6A1A68"/>
              </a:solidFill>
            </a:ln>
          </p:spPr>
          <p:txBody>
            <a:bodyPr wrap="square" lIns="0" tIns="0" rIns="0" bIns="0" rtlCol="0"/>
            <a:lstStyle/>
            <a:p>
              <a:endParaRPr/>
            </a:p>
          </p:txBody>
        </p:sp>
        <p:sp>
          <p:nvSpPr>
            <p:cNvPr id="8" name="object 8"/>
            <p:cNvSpPr/>
            <p:nvPr/>
          </p:nvSpPr>
          <p:spPr>
            <a:xfrm>
              <a:off x="1038225" y="1762124"/>
              <a:ext cx="4667250" cy="628650"/>
            </a:xfrm>
            <a:prstGeom prst="rect">
              <a:avLst/>
            </a:prstGeom>
            <a:blipFill>
              <a:blip r:embed="rId2" cstate="print"/>
              <a:stretch>
                <a:fillRect/>
              </a:stretch>
            </a:blipFill>
          </p:spPr>
          <p:txBody>
            <a:bodyPr wrap="square" lIns="0" tIns="0" rIns="0" bIns="0" rtlCol="0"/>
            <a:lstStyle/>
            <a:p>
              <a:endParaRPr/>
            </a:p>
          </p:txBody>
        </p:sp>
      </p:grpSp>
      <p:sp>
        <p:nvSpPr>
          <p:cNvPr id="9" name="object 9"/>
          <p:cNvSpPr txBox="1"/>
          <p:nvPr/>
        </p:nvSpPr>
        <p:spPr>
          <a:xfrm>
            <a:off x="485347" y="4011009"/>
            <a:ext cx="3095939" cy="382797"/>
          </a:xfrm>
          <a:prstGeom prst="rect">
            <a:avLst/>
          </a:prstGeom>
        </p:spPr>
        <p:txBody>
          <a:bodyPr vert="horz" wrap="square" lIns="0" tIns="13335" rIns="0" bIns="0" rtlCol="0">
            <a:spAutoFit/>
          </a:bodyPr>
          <a:lstStyle/>
          <a:p>
            <a:pPr marL="12700">
              <a:spcBef>
                <a:spcPts val="105"/>
              </a:spcBef>
              <a:buClr>
                <a:schemeClr val="accent1"/>
              </a:buClr>
              <a:buSzPts val="2400"/>
            </a:pPr>
            <a:r>
              <a:rPr sz="2400" spc="-11">
                <a:solidFill>
                  <a:schemeClr val="accent1"/>
                </a:solidFill>
                <a:latin typeface="Montserrat ExtraBold"/>
                <a:sym typeface="Montserrat ExtraBold"/>
              </a:rPr>
              <a:t>Spectral Contrast:</a:t>
            </a:r>
          </a:p>
        </p:txBody>
      </p:sp>
      <p:sp>
        <p:nvSpPr>
          <p:cNvPr id="10" name="object 10"/>
          <p:cNvSpPr txBox="1"/>
          <p:nvPr/>
        </p:nvSpPr>
        <p:spPr>
          <a:xfrm>
            <a:off x="3558827" y="4029550"/>
            <a:ext cx="7235825" cy="488468"/>
          </a:xfrm>
          <a:prstGeom prst="rect">
            <a:avLst/>
          </a:prstGeom>
        </p:spPr>
        <p:txBody>
          <a:bodyPr vert="horz" wrap="square" lIns="0" tIns="13971" rIns="0" bIns="0" rtlCol="0">
            <a:spAutoFit/>
          </a:bodyPr>
          <a:lstStyle/>
          <a:p>
            <a:pPr marL="12700" marR="5080">
              <a:lnSpc>
                <a:spcPct val="100899"/>
              </a:lnSpc>
              <a:spcBef>
                <a:spcPts val="111"/>
              </a:spcBef>
            </a:pPr>
            <a:r>
              <a:rPr sz="1551" spc="15" dirty="0">
                <a:solidFill>
                  <a:srgbClr val="FFFFFF"/>
                </a:solidFill>
                <a:latin typeface="URW Gothic"/>
                <a:cs typeface="URW Gothic"/>
              </a:rPr>
              <a:t>It </a:t>
            </a:r>
            <a:r>
              <a:rPr sz="1551" dirty="0">
                <a:solidFill>
                  <a:srgbClr val="FFFFFF"/>
                </a:solidFill>
                <a:latin typeface="URW Gothic"/>
                <a:cs typeface="URW Gothic"/>
              </a:rPr>
              <a:t>considers </a:t>
            </a:r>
            <a:r>
              <a:rPr sz="1551" spc="11" dirty="0">
                <a:solidFill>
                  <a:srgbClr val="FFFFFF"/>
                </a:solidFill>
                <a:latin typeface="URW Gothic"/>
                <a:cs typeface="URW Gothic"/>
              </a:rPr>
              <a:t>the </a:t>
            </a:r>
            <a:r>
              <a:rPr sz="1551" spc="5" dirty="0">
                <a:solidFill>
                  <a:srgbClr val="FFFFFF"/>
                </a:solidFill>
                <a:latin typeface="URW Gothic"/>
                <a:cs typeface="URW Gothic"/>
              </a:rPr>
              <a:t>spectral </a:t>
            </a:r>
            <a:r>
              <a:rPr sz="1551" spc="15" dirty="0">
                <a:solidFill>
                  <a:srgbClr val="FFFFFF"/>
                </a:solidFill>
                <a:latin typeface="URW Gothic"/>
                <a:cs typeface="URW Gothic"/>
              </a:rPr>
              <a:t>peak, </a:t>
            </a:r>
            <a:r>
              <a:rPr sz="1551" spc="11" dirty="0">
                <a:solidFill>
                  <a:srgbClr val="FFFFFF"/>
                </a:solidFill>
                <a:latin typeface="URW Gothic"/>
                <a:cs typeface="URW Gothic"/>
              </a:rPr>
              <a:t>the </a:t>
            </a:r>
            <a:r>
              <a:rPr sz="1551" spc="5" dirty="0">
                <a:solidFill>
                  <a:srgbClr val="FFFFFF"/>
                </a:solidFill>
                <a:latin typeface="URW Gothic"/>
                <a:cs typeface="URW Gothic"/>
              </a:rPr>
              <a:t>spectral </a:t>
            </a:r>
            <a:r>
              <a:rPr sz="1551" spc="35" dirty="0">
                <a:solidFill>
                  <a:srgbClr val="FFFFFF"/>
                </a:solidFill>
                <a:latin typeface="URW Gothic"/>
                <a:cs typeface="URW Gothic"/>
              </a:rPr>
              <a:t>valley, </a:t>
            </a:r>
            <a:r>
              <a:rPr sz="1551" spc="11" dirty="0">
                <a:solidFill>
                  <a:srgbClr val="FFFFFF"/>
                </a:solidFill>
                <a:latin typeface="URW Gothic"/>
                <a:cs typeface="URW Gothic"/>
              </a:rPr>
              <a:t>and </a:t>
            </a:r>
            <a:r>
              <a:rPr sz="1551" spc="-5" dirty="0">
                <a:solidFill>
                  <a:srgbClr val="FFFFFF"/>
                </a:solidFill>
                <a:latin typeface="URW Gothic"/>
                <a:cs typeface="URW Gothic"/>
              </a:rPr>
              <a:t>their </a:t>
            </a:r>
            <a:r>
              <a:rPr sz="1551" spc="11" dirty="0">
                <a:solidFill>
                  <a:srgbClr val="FFFFFF"/>
                </a:solidFill>
                <a:latin typeface="URW Gothic"/>
                <a:cs typeface="URW Gothic"/>
              </a:rPr>
              <a:t>difference </a:t>
            </a:r>
            <a:r>
              <a:rPr sz="1551" spc="-40" dirty="0">
                <a:solidFill>
                  <a:srgbClr val="FFFFFF"/>
                </a:solidFill>
                <a:latin typeface="URW Gothic"/>
                <a:cs typeface="URW Gothic"/>
              </a:rPr>
              <a:t>in  </a:t>
            </a:r>
            <a:r>
              <a:rPr sz="1551" spc="20" dirty="0">
                <a:solidFill>
                  <a:srgbClr val="FFFFFF"/>
                </a:solidFill>
                <a:latin typeface="URW Gothic"/>
                <a:cs typeface="URW Gothic"/>
              </a:rPr>
              <a:t>each frequency </a:t>
            </a:r>
            <a:r>
              <a:rPr sz="1551" spc="15" dirty="0">
                <a:solidFill>
                  <a:srgbClr val="FFFFFF"/>
                </a:solidFill>
                <a:latin typeface="URW Gothic"/>
                <a:cs typeface="URW Gothic"/>
              </a:rPr>
              <a:t>sub </a:t>
            </a:r>
            <a:r>
              <a:rPr sz="1551" dirty="0">
                <a:solidFill>
                  <a:srgbClr val="FFFFFF"/>
                </a:solidFill>
                <a:latin typeface="URW Gothic"/>
                <a:cs typeface="URW Gothic"/>
              </a:rPr>
              <a:t>band. </a:t>
            </a:r>
            <a:endParaRPr sz="1551" dirty="0">
              <a:latin typeface="URW Gothic"/>
              <a:cs typeface="URW Gothic"/>
            </a:endParaRPr>
          </a:p>
        </p:txBody>
      </p:sp>
      <p:sp>
        <p:nvSpPr>
          <p:cNvPr id="11" name="object 11"/>
          <p:cNvSpPr txBox="1"/>
          <p:nvPr/>
        </p:nvSpPr>
        <p:spPr>
          <a:xfrm>
            <a:off x="3581286" y="4652390"/>
            <a:ext cx="2943225" cy="254685"/>
          </a:xfrm>
          <a:prstGeom prst="rect">
            <a:avLst/>
          </a:prstGeom>
        </p:spPr>
        <p:txBody>
          <a:bodyPr vert="horz" wrap="square" lIns="0" tIns="15875" rIns="0" bIns="0" rtlCol="0">
            <a:spAutoFit/>
          </a:bodyPr>
          <a:lstStyle/>
          <a:p>
            <a:pPr marL="12700">
              <a:spcBef>
                <a:spcPts val="125"/>
              </a:spcBef>
            </a:pPr>
            <a:r>
              <a:rPr sz="1551" b="1" spc="5">
                <a:solidFill>
                  <a:srgbClr val="DAECFA"/>
                </a:solidFill>
                <a:latin typeface="Carlito"/>
                <a:cs typeface="Carlito"/>
              </a:rPr>
              <a:t>Its </a:t>
            </a:r>
            <a:r>
              <a:rPr sz="1551" b="1" spc="11">
                <a:solidFill>
                  <a:srgbClr val="DAECFA"/>
                </a:solidFill>
                <a:latin typeface="Carlito"/>
                <a:cs typeface="Carlito"/>
              </a:rPr>
              <a:t>dimensionality </a:t>
            </a:r>
            <a:r>
              <a:rPr sz="1551" b="1" spc="35">
                <a:solidFill>
                  <a:srgbClr val="DAECFA"/>
                </a:solidFill>
                <a:latin typeface="Carlito"/>
                <a:cs typeface="Carlito"/>
              </a:rPr>
              <a:t>is </a:t>
            </a:r>
            <a:r>
              <a:rPr sz="1551" b="1" spc="11">
                <a:solidFill>
                  <a:srgbClr val="DAECFA"/>
                </a:solidFill>
                <a:latin typeface="Carlito"/>
                <a:cs typeface="Carlito"/>
              </a:rPr>
              <a:t>7 per</a:t>
            </a:r>
            <a:r>
              <a:rPr sz="1551" b="1" spc="-51">
                <a:solidFill>
                  <a:srgbClr val="DAECFA"/>
                </a:solidFill>
                <a:latin typeface="Carlito"/>
                <a:cs typeface="Carlito"/>
              </a:rPr>
              <a:t> </a:t>
            </a:r>
            <a:r>
              <a:rPr sz="1551" b="1" spc="15">
                <a:solidFill>
                  <a:srgbClr val="DAECFA"/>
                </a:solidFill>
                <a:latin typeface="Carlito"/>
                <a:cs typeface="Carlito"/>
              </a:rPr>
              <a:t>window.</a:t>
            </a:r>
            <a:endParaRPr sz="1551">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711" y="359727"/>
            <a:ext cx="8441733" cy="613630"/>
          </a:xfrm>
          <a:prstGeom prst="rect">
            <a:avLst/>
          </a:prstGeom>
        </p:spPr>
        <p:txBody>
          <a:bodyPr spcFirstLastPara="1" vert="horz" wrap="square" lIns="0" tIns="15875" rIns="0" bIns="0" rtlCol="0" anchor="t" anchorCtr="0">
            <a:spAutoFit/>
          </a:bodyPr>
          <a:lstStyle/>
          <a:p>
            <a:pPr marL="12700">
              <a:spcBef>
                <a:spcPts val="125"/>
              </a:spcBef>
            </a:pPr>
            <a:r>
              <a:rPr sz="2400" spc="11"/>
              <a:t>Total </a:t>
            </a:r>
            <a:r>
              <a:rPr sz="2400" spc="5"/>
              <a:t>Number </a:t>
            </a:r>
            <a:r>
              <a:rPr sz="2400" spc="20"/>
              <a:t>of </a:t>
            </a:r>
            <a:r>
              <a:rPr sz="2400" spc="5"/>
              <a:t>features per </a:t>
            </a:r>
            <a:r>
              <a:rPr sz="2400" spc="15"/>
              <a:t>window: </a:t>
            </a:r>
            <a:br>
              <a:rPr lang="en-US" sz="2000" spc="15"/>
            </a:br>
            <a:r>
              <a:rPr sz="1400" spc="11">
                <a:solidFill>
                  <a:srgbClr val="FF0000"/>
                </a:solidFill>
              </a:rPr>
              <a:t>(Total No </a:t>
            </a:r>
            <a:r>
              <a:rPr sz="1400">
                <a:solidFill>
                  <a:srgbClr val="FF0000"/>
                </a:solidFill>
              </a:rPr>
              <a:t>of </a:t>
            </a:r>
            <a:r>
              <a:rPr sz="1400" spc="11">
                <a:solidFill>
                  <a:srgbClr val="FF0000"/>
                </a:solidFill>
              </a:rPr>
              <a:t>Windows </a:t>
            </a:r>
            <a:r>
              <a:rPr sz="1400" spc="15">
                <a:solidFill>
                  <a:srgbClr val="FF0000"/>
                </a:solidFill>
              </a:rPr>
              <a:t>= </a:t>
            </a:r>
            <a:r>
              <a:rPr sz="1400" spc="11">
                <a:solidFill>
                  <a:srgbClr val="FF0000"/>
                </a:solidFill>
              </a:rPr>
              <a:t>No </a:t>
            </a:r>
            <a:r>
              <a:rPr sz="1400">
                <a:solidFill>
                  <a:srgbClr val="FF0000"/>
                </a:solidFill>
              </a:rPr>
              <a:t>of</a:t>
            </a:r>
            <a:r>
              <a:rPr sz="1400" spc="225">
                <a:solidFill>
                  <a:srgbClr val="FF0000"/>
                </a:solidFill>
              </a:rPr>
              <a:t> </a:t>
            </a:r>
            <a:r>
              <a:rPr sz="1400" spc="11">
                <a:solidFill>
                  <a:srgbClr val="FF0000"/>
                </a:solidFill>
              </a:rPr>
              <a:t>timestamps)</a:t>
            </a:r>
            <a:endParaRPr sz="1400"/>
          </a:p>
        </p:txBody>
      </p:sp>
      <p:sp>
        <p:nvSpPr>
          <p:cNvPr id="4" name="object 4"/>
          <p:cNvSpPr txBox="1"/>
          <p:nvPr/>
        </p:nvSpPr>
        <p:spPr>
          <a:xfrm>
            <a:off x="533400" y="1481322"/>
            <a:ext cx="2362200" cy="1026563"/>
          </a:xfrm>
          <a:prstGeom prst="rect">
            <a:avLst/>
          </a:prstGeom>
        </p:spPr>
        <p:txBody>
          <a:bodyPr vert="horz" wrap="square" lIns="0" tIns="15875" rIns="0" bIns="0" rtlCol="0">
            <a:spAutoFit/>
          </a:bodyPr>
          <a:lstStyle/>
          <a:p>
            <a:pPr marL="12700" algn="just">
              <a:spcBef>
                <a:spcPts val="125"/>
              </a:spcBef>
            </a:pPr>
            <a:r>
              <a:rPr lang="en-US" sz="1600" spc="11" dirty="0">
                <a:solidFill>
                  <a:srgbClr val="DAECFA"/>
                </a:solidFill>
                <a:latin typeface="Times New Roman" panose="02020603050405020304" pitchFamily="18" charset="0"/>
                <a:cs typeface="Times New Roman" panose="02020603050405020304" pitchFamily="18" charset="0"/>
              </a:rPr>
              <a:t>MFCC:</a:t>
            </a:r>
            <a:r>
              <a:rPr lang="en-US" sz="1600" spc="-15" dirty="0">
                <a:solidFill>
                  <a:srgbClr val="DAECFA"/>
                </a:solidFill>
                <a:latin typeface="Times New Roman" panose="02020603050405020304" pitchFamily="18" charset="0"/>
                <a:cs typeface="Times New Roman" panose="02020603050405020304" pitchFamily="18" charset="0"/>
              </a:rPr>
              <a:t> </a:t>
            </a:r>
            <a:r>
              <a:rPr lang="en-US" sz="1600" spc="20" dirty="0">
                <a:solidFill>
                  <a:srgbClr val="DAECFA"/>
                </a:solidFill>
                <a:latin typeface="Times New Roman" panose="02020603050405020304" pitchFamily="18" charset="0"/>
                <a:cs typeface="Times New Roman" panose="02020603050405020304" pitchFamily="18" charset="0"/>
              </a:rPr>
              <a:t>20,</a:t>
            </a:r>
            <a:endParaRPr lang="en-US" sz="1600" dirty="0">
              <a:latin typeface="Times New Roman" panose="02020603050405020304" pitchFamily="18" charset="0"/>
              <a:cs typeface="Times New Roman" panose="02020603050405020304" pitchFamily="18" charset="0"/>
            </a:endParaRPr>
          </a:p>
          <a:p>
            <a:pPr marL="12700" algn="just">
              <a:spcBef>
                <a:spcPts val="125"/>
              </a:spcBef>
            </a:pPr>
            <a:r>
              <a:rPr lang="en-US" sz="1600" spc="-5" dirty="0">
                <a:solidFill>
                  <a:srgbClr val="DAECFA"/>
                </a:solidFill>
                <a:latin typeface="Times New Roman" panose="02020603050405020304" pitchFamily="18" charset="0"/>
                <a:cs typeface="Times New Roman" panose="02020603050405020304" pitchFamily="18" charset="0"/>
              </a:rPr>
              <a:t>Ch</a:t>
            </a:r>
            <a:r>
              <a:rPr sz="1600" spc="-5" dirty="0">
                <a:solidFill>
                  <a:srgbClr val="DAECFA"/>
                </a:solidFill>
                <a:latin typeface="Times New Roman" panose="02020603050405020304" pitchFamily="18" charset="0"/>
                <a:cs typeface="Times New Roman" panose="02020603050405020304" pitchFamily="18" charset="0"/>
              </a:rPr>
              <a:t>roma-STFT:</a:t>
            </a:r>
            <a:r>
              <a:rPr sz="1600" spc="115" dirty="0">
                <a:solidFill>
                  <a:srgbClr val="DAECFA"/>
                </a:solidFill>
                <a:latin typeface="Times New Roman" panose="02020603050405020304" pitchFamily="18" charset="0"/>
                <a:cs typeface="Times New Roman" panose="02020603050405020304" pitchFamily="18" charset="0"/>
              </a:rPr>
              <a:t> </a:t>
            </a:r>
            <a:r>
              <a:rPr sz="1600" spc="25" dirty="0">
                <a:solidFill>
                  <a:srgbClr val="DAECFA"/>
                </a:solidFill>
                <a:latin typeface="Times New Roman" panose="02020603050405020304" pitchFamily="18" charset="0"/>
                <a:cs typeface="Times New Roman" panose="02020603050405020304" pitchFamily="18" charset="0"/>
              </a:rPr>
              <a:t>12</a:t>
            </a:r>
            <a:endParaRPr sz="1600" dirty="0">
              <a:latin typeface="Times New Roman" panose="02020603050405020304" pitchFamily="18" charset="0"/>
              <a:cs typeface="Times New Roman" panose="02020603050405020304" pitchFamily="18" charset="0"/>
            </a:endParaRPr>
          </a:p>
          <a:p>
            <a:pPr marL="12700" algn="just">
              <a:spcBef>
                <a:spcPts val="15"/>
              </a:spcBef>
            </a:pPr>
            <a:r>
              <a:rPr sz="1600" dirty="0">
                <a:solidFill>
                  <a:srgbClr val="DAECFA"/>
                </a:solidFill>
                <a:latin typeface="Times New Roman" panose="02020603050405020304" pitchFamily="18" charset="0"/>
                <a:cs typeface="Times New Roman" panose="02020603050405020304" pitchFamily="18" charset="0"/>
              </a:rPr>
              <a:t>Spectral </a:t>
            </a:r>
            <a:r>
              <a:rPr sz="1600" spc="-5" dirty="0">
                <a:solidFill>
                  <a:srgbClr val="DAECFA"/>
                </a:solidFill>
                <a:latin typeface="Times New Roman" panose="02020603050405020304" pitchFamily="18" charset="0"/>
                <a:cs typeface="Times New Roman" panose="02020603050405020304" pitchFamily="18" charset="0"/>
              </a:rPr>
              <a:t>Centroid:</a:t>
            </a:r>
            <a:r>
              <a:rPr sz="1600" spc="191" dirty="0">
                <a:solidFill>
                  <a:srgbClr val="DAECFA"/>
                </a:solidFill>
                <a:latin typeface="Times New Roman" panose="02020603050405020304" pitchFamily="18" charset="0"/>
                <a:cs typeface="Times New Roman" panose="02020603050405020304" pitchFamily="18" charset="0"/>
              </a:rPr>
              <a:t> </a:t>
            </a:r>
            <a:r>
              <a:rPr sz="1600" spc="11" dirty="0">
                <a:solidFill>
                  <a:srgbClr val="DAECFA"/>
                </a:solidFill>
                <a:latin typeface="Times New Roman" panose="02020603050405020304" pitchFamily="18" charset="0"/>
                <a:cs typeface="Times New Roman" panose="02020603050405020304" pitchFamily="18" charset="0"/>
              </a:rPr>
              <a:t>1</a:t>
            </a:r>
            <a:endParaRPr sz="1600" dirty="0">
              <a:latin typeface="Times New Roman" panose="02020603050405020304" pitchFamily="18" charset="0"/>
              <a:cs typeface="Times New Roman" panose="02020603050405020304" pitchFamily="18" charset="0"/>
            </a:endParaRPr>
          </a:p>
          <a:p>
            <a:pPr marL="12700" algn="just">
              <a:spcBef>
                <a:spcPts val="95"/>
              </a:spcBef>
            </a:pPr>
            <a:r>
              <a:rPr sz="1600" dirty="0">
                <a:solidFill>
                  <a:srgbClr val="DAECFA"/>
                </a:solidFill>
                <a:latin typeface="Times New Roman" panose="02020603050405020304" pitchFamily="18" charset="0"/>
                <a:cs typeface="Times New Roman" panose="02020603050405020304" pitchFamily="18" charset="0"/>
              </a:rPr>
              <a:t>Spectral </a:t>
            </a:r>
            <a:r>
              <a:rPr sz="1600" spc="-5" dirty="0">
                <a:solidFill>
                  <a:srgbClr val="DAECFA"/>
                </a:solidFill>
                <a:latin typeface="Times New Roman" panose="02020603050405020304" pitchFamily="18" charset="0"/>
                <a:cs typeface="Times New Roman" panose="02020603050405020304" pitchFamily="18" charset="0"/>
              </a:rPr>
              <a:t>Contrast:</a:t>
            </a:r>
            <a:r>
              <a:rPr sz="1600" spc="195" dirty="0">
                <a:solidFill>
                  <a:srgbClr val="DAECFA"/>
                </a:solidFill>
                <a:latin typeface="Times New Roman" panose="02020603050405020304" pitchFamily="18" charset="0"/>
                <a:cs typeface="Times New Roman" panose="02020603050405020304" pitchFamily="18" charset="0"/>
              </a:rPr>
              <a:t> </a:t>
            </a:r>
            <a:r>
              <a:rPr sz="1600" spc="11" dirty="0">
                <a:solidFill>
                  <a:srgbClr val="DAECFA"/>
                </a:solidFill>
                <a:latin typeface="Times New Roman" panose="02020603050405020304" pitchFamily="18" charset="0"/>
                <a:cs typeface="Times New Roman" panose="02020603050405020304" pitchFamily="18" charset="0"/>
              </a:rPr>
              <a:t>7</a:t>
            </a:r>
            <a:endParaRPr sz="16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3453970" y="1840619"/>
            <a:ext cx="3479615" cy="262251"/>
          </a:xfrm>
          <a:prstGeom prst="rect">
            <a:avLst/>
          </a:prstGeom>
        </p:spPr>
        <p:txBody>
          <a:bodyPr vert="horz" wrap="square" lIns="0" tIns="15875" rIns="0" bIns="0" rtlCol="0">
            <a:spAutoFit/>
          </a:bodyPr>
          <a:lstStyle/>
          <a:p>
            <a:pPr marL="12700" algn="just">
              <a:spcBef>
                <a:spcPts val="125"/>
              </a:spcBef>
            </a:pPr>
            <a:r>
              <a:rPr sz="1600" b="1" spc="5">
                <a:solidFill>
                  <a:srgbClr val="DAECFA"/>
                </a:solidFill>
                <a:latin typeface="Times New Roman" panose="02020603050405020304" pitchFamily="18" charset="0"/>
                <a:cs typeface="Times New Roman" panose="02020603050405020304" pitchFamily="18" charset="0"/>
              </a:rPr>
              <a:t>So, </a:t>
            </a:r>
            <a:r>
              <a:rPr sz="1600" b="1" spc="-45">
                <a:solidFill>
                  <a:srgbClr val="DAECFA"/>
                </a:solidFill>
                <a:latin typeface="Times New Roman" panose="02020603050405020304" pitchFamily="18" charset="0"/>
                <a:cs typeface="Times New Roman" panose="02020603050405020304" pitchFamily="18" charset="0"/>
              </a:rPr>
              <a:t>Total </a:t>
            </a:r>
            <a:r>
              <a:rPr sz="1600" b="1" spc="5">
                <a:solidFill>
                  <a:srgbClr val="DAECFA"/>
                </a:solidFill>
                <a:latin typeface="Times New Roman" panose="02020603050405020304" pitchFamily="18" charset="0"/>
                <a:cs typeface="Times New Roman" panose="02020603050405020304" pitchFamily="18" charset="0"/>
              </a:rPr>
              <a:t>features </a:t>
            </a:r>
            <a:r>
              <a:rPr sz="1600" b="1" spc="11">
                <a:solidFill>
                  <a:srgbClr val="DAECFA"/>
                </a:solidFill>
                <a:latin typeface="Times New Roman" panose="02020603050405020304" pitchFamily="18" charset="0"/>
                <a:cs typeface="Times New Roman" panose="02020603050405020304" pitchFamily="18" charset="0"/>
              </a:rPr>
              <a:t>per </a:t>
            </a:r>
            <a:r>
              <a:rPr sz="1600" b="1">
                <a:solidFill>
                  <a:srgbClr val="DAECFA"/>
                </a:solidFill>
                <a:latin typeface="Times New Roman" panose="02020603050405020304" pitchFamily="18" charset="0"/>
                <a:cs typeface="Times New Roman" panose="02020603050405020304" pitchFamily="18" charset="0"/>
              </a:rPr>
              <a:t>window </a:t>
            </a:r>
            <a:r>
              <a:rPr sz="1600" b="1" spc="11">
                <a:solidFill>
                  <a:srgbClr val="DAECFA"/>
                </a:solidFill>
                <a:latin typeface="Times New Roman" panose="02020603050405020304" pitchFamily="18" charset="0"/>
                <a:cs typeface="Times New Roman" panose="02020603050405020304" pitchFamily="18" charset="0"/>
              </a:rPr>
              <a:t>=</a:t>
            </a:r>
            <a:r>
              <a:rPr sz="1600" b="1" spc="55">
                <a:solidFill>
                  <a:srgbClr val="DAECFA"/>
                </a:solidFill>
                <a:latin typeface="Times New Roman" panose="02020603050405020304" pitchFamily="18" charset="0"/>
                <a:cs typeface="Times New Roman" panose="02020603050405020304" pitchFamily="18" charset="0"/>
              </a:rPr>
              <a:t> </a:t>
            </a:r>
            <a:r>
              <a:rPr sz="1600" b="1" spc="25">
                <a:solidFill>
                  <a:srgbClr val="DAECFA"/>
                </a:solidFill>
                <a:latin typeface="Times New Roman" panose="02020603050405020304" pitchFamily="18" charset="0"/>
                <a:cs typeface="Times New Roman" panose="02020603050405020304" pitchFamily="18" charset="0"/>
              </a:rPr>
              <a:t>40.</a:t>
            </a:r>
            <a:endParaRPr sz="1600">
              <a:latin typeface="Times New Roman" panose="02020603050405020304" pitchFamily="18" charset="0"/>
              <a:cs typeface="Times New Roman" panose="02020603050405020304" pitchFamily="18" charset="0"/>
            </a:endParaRPr>
          </a:p>
        </p:txBody>
      </p:sp>
      <p:sp>
        <p:nvSpPr>
          <p:cNvPr id="6" name="object 6"/>
          <p:cNvSpPr txBox="1"/>
          <p:nvPr/>
        </p:nvSpPr>
        <p:spPr>
          <a:xfrm>
            <a:off x="528956" y="2615405"/>
            <a:ext cx="6505575" cy="386004"/>
          </a:xfrm>
          <a:prstGeom prst="rect">
            <a:avLst/>
          </a:prstGeom>
        </p:spPr>
        <p:txBody>
          <a:bodyPr vert="horz" wrap="square" lIns="0" tIns="16511" rIns="0" bIns="0" rtlCol="0">
            <a:spAutoFit/>
          </a:bodyPr>
          <a:lstStyle/>
          <a:p>
            <a:pPr marL="53339" algn="just">
              <a:spcBef>
                <a:spcPts val="131"/>
              </a:spcBef>
            </a:pPr>
            <a:r>
              <a:rPr sz="2400" spc="11">
                <a:solidFill>
                  <a:schemeClr val="accent1"/>
                </a:solidFill>
                <a:latin typeface="Montserrat ExtraBold"/>
                <a:sym typeface="Montserrat ExtraBold"/>
              </a:rPr>
              <a:t>Dimension of Features for the dataset:</a:t>
            </a:r>
          </a:p>
        </p:txBody>
      </p:sp>
      <p:sp>
        <p:nvSpPr>
          <p:cNvPr id="7" name="object 7"/>
          <p:cNvSpPr txBox="1"/>
          <p:nvPr/>
        </p:nvSpPr>
        <p:spPr>
          <a:xfrm>
            <a:off x="496711" y="3358356"/>
            <a:ext cx="3008489" cy="1023357"/>
          </a:xfrm>
          <a:prstGeom prst="rect">
            <a:avLst/>
          </a:prstGeom>
        </p:spPr>
        <p:txBody>
          <a:bodyPr vert="horz" wrap="square" lIns="0" tIns="12700" rIns="0" bIns="0" rtlCol="0">
            <a:spAutoFit/>
          </a:bodyPr>
          <a:lstStyle/>
          <a:p>
            <a:pPr marL="12700" algn="just">
              <a:spcBef>
                <a:spcPts val="100"/>
              </a:spcBef>
            </a:pPr>
            <a:r>
              <a:rPr lang="en-US" sz="1600" spc="-5" dirty="0">
                <a:solidFill>
                  <a:srgbClr val="DAECFA"/>
                </a:solidFill>
                <a:latin typeface="Times New Roman" panose="02020603050405020304" pitchFamily="18" charset="0"/>
                <a:cs typeface="Times New Roman" panose="02020603050405020304" pitchFamily="18" charset="0"/>
              </a:rPr>
              <a:t>Length </a:t>
            </a:r>
            <a:r>
              <a:rPr lang="en-US" sz="1600" spc="-20" dirty="0">
                <a:solidFill>
                  <a:srgbClr val="DAECFA"/>
                </a:solidFill>
                <a:latin typeface="Times New Roman" panose="02020603050405020304" pitchFamily="18" charset="0"/>
                <a:cs typeface="Times New Roman" panose="02020603050405020304" pitchFamily="18" charset="0"/>
              </a:rPr>
              <a:t>of </a:t>
            </a:r>
            <a:r>
              <a:rPr lang="en-US" sz="1600" spc="11" dirty="0">
                <a:solidFill>
                  <a:srgbClr val="DAECFA"/>
                </a:solidFill>
                <a:latin typeface="Times New Roman" panose="02020603050405020304" pitchFamily="18" charset="0"/>
                <a:cs typeface="Times New Roman" panose="02020603050405020304" pitchFamily="18" charset="0"/>
              </a:rPr>
              <a:t>Each </a:t>
            </a:r>
            <a:r>
              <a:rPr lang="en-US" sz="1600" spc="-20" dirty="0">
                <a:solidFill>
                  <a:srgbClr val="DAECFA"/>
                </a:solidFill>
                <a:latin typeface="Times New Roman" panose="02020603050405020304" pitchFamily="18" charset="0"/>
                <a:cs typeface="Times New Roman" panose="02020603050405020304" pitchFamily="18" charset="0"/>
              </a:rPr>
              <a:t>Track: </a:t>
            </a:r>
            <a:r>
              <a:rPr lang="en-US" sz="1600" spc="-5" dirty="0">
                <a:solidFill>
                  <a:srgbClr val="DAECFA"/>
                </a:solidFill>
                <a:latin typeface="Times New Roman" panose="02020603050405020304" pitchFamily="18" charset="0"/>
                <a:cs typeface="Times New Roman" panose="02020603050405020304" pitchFamily="18" charset="0"/>
              </a:rPr>
              <a:t>30 </a:t>
            </a:r>
            <a:r>
              <a:rPr lang="en-US" sz="1600" spc="15" dirty="0">
                <a:solidFill>
                  <a:srgbClr val="DAECFA"/>
                </a:solidFill>
                <a:latin typeface="Times New Roman" panose="02020603050405020304" pitchFamily="18" charset="0"/>
                <a:cs typeface="Times New Roman" panose="02020603050405020304" pitchFamily="18" charset="0"/>
              </a:rPr>
              <a:t>sec  </a:t>
            </a:r>
            <a:r>
              <a:rPr lang="en-US" sz="1600" spc="-15" dirty="0">
                <a:solidFill>
                  <a:srgbClr val="DAECFA"/>
                </a:solidFill>
                <a:latin typeface="Times New Roman" panose="02020603050405020304" pitchFamily="18" charset="0"/>
                <a:cs typeface="Times New Roman" panose="02020603050405020304" pitchFamily="18" charset="0"/>
              </a:rPr>
              <a:t>Sample </a:t>
            </a:r>
            <a:r>
              <a:rPr lang="en-US" sz="1600" dirty="0">
                <a:solidFill>
                  <a:srgbClr val="DAECFA"/>
                </a:solidFill>
                <a:latin typeface="Times New Roman" panose="02020603050405020304" pitchFamily="18" charset="0"/>
                <a:cs typeface="Times New Roman" panose="02020603050405020304" pitchFamily="18" charset="0"/>
              </a:rPr>
              <a:t>Rate: </a:t>
            </a:r>
            <a:r>
              <a:rPr lang="en-US" sz="1600" spc="-11" dirty="0">
                <a:solidFill>
                  <a:srgbClr val="DAECFA"/>
                </a:solidFill>
                <a:latin typeface="Times New Roman" panose="02020603050405020304" pitchFamily="18" charset="0"/>
                <a:cs typeface="Times New Roman" panose="02020603050405020304" pitchFamily="18" charset="0"/>
              </a:rPr>
              <a:t>22050</a:t>
            </a:r>
            <a:r>
              <a:rPr lang="en-US" sz="1600" spc="45" dirty="0">
                <a:solidFill>
                  <a:srgbClr val="DAECFA"/>
                </a:solidFill>
                <a:latin typeface="Times New Roman" panose="02020603050405020304" pitchFamily="18" charset="0"/>
                <a:cs typeface="Times New Roman" panose="02020603050405020304" pitchFamily="18" charset="0"/>
              </a:rPr>
              <a:t> </a:t>
            </a:r>
            <a:r>
              <a:rPr lang="en-US" sz="1600" spc="-5" dirty="0">
                <a:solidFill>
                  <a:srgbClr val="DAECFA"/>
                </a:solidFill>
                <a:latin typeface="Times New Roman" panose="02020603050405020304" pitchFamily="18" charset="0"/>
                <a:cs typeface="Times New Roman" panose="02020603050405020304" pitchFamily="18" charset="0"/>
              </a:rPr>
              <a:t>Hz</a:t>
            </a:r>
            <a:endParaRPr lang="en-US" sz="1600" dirty="0">
              <a:latin typeface="Times New Roman" panose="02020603050405020304" pitchFamily="18" charset="0"/>
              <a:cs typeface="Times New Roman" panose="02020603050405020304" pitchFamily="18" charset="0"/>
            </a:endParaRPr>
          </a:p>
          <a:p>
            <a:pPr marL="12700" algn="just">
              <a:spcBef>
                <a:spcPts val="100"/>
              </a:spcBef>
            </a:pPr>
            <a:r>
              <a:rPr sz="1600" spc="-20" dirty="0">
                <a:solidFill>
                  <a:srgbClr val="DAECFA"/>
                </a:solidFill>
                <a:latin typeface="Times New Roman" panose="02020603050405020304" pitchFamily="18" charset="0"/>
                <a:cs typeface="Times New Roman" panose="02020603050405020304" pitchFamily="18" charset="0"/>
              </a:rPr>
              <a:t>Window </a:t>
            </a:r>
            <a:r>
              <a:rPr sz="1600" spc="-11" dirty="0">
                <a:solidFill>
                  <a:srgbClr val="DAECFA"/>
                </a:solidFill>
                <a:latin typeface="Times New Roman" panose="02020603050405020304" pitchFamily="18" charset="0"/>
                <a:cs typeface="Times New Roman" panose="02020603050405020304" pitchFamily="18" charset="0"/>
              </a:rPr>
              <a:t>Size: 2048</a:t>
            </a:r>
            <a:r>
              <a:rPr sz="1600" spc="1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samples</a:t>
            </a:r>
            <a:endParaRPr sz="1600" dirty="0">
              <a:latin typeface="Times New Roman" panose="02020603050405020304" pitchFamily="18" charset="0"/>
              <a:cs typeface="Times New Roman" panose="02020603050405020304" pitchFamily="18" charset="0"/>
            </a:endParaRPr>
          </a:p>
          <a:p>
            <a:pPr marL="12700" algn="just">
              <a:spcBef>
                <a:spcPts val="65"/>
              </a:spcBef>
            </a:pPr>
            <a:r>
              <a:rPr sz="1600" spc="-15" dirty="0">
                <a:solidFill>
                  <a:srgbClr val="DAECFA"/>
                </a:solidFill>
                <a:latin typeface="Times New Roman" panose="02020603050405020304" pitchFamily="18" charset="0"/>
                <a:cs typeface="Times New Roman" panose="02020603050405020304" pitchFamily="18" charset="0"/>
              </a:rPr>
              <a:t>Hop </a:t>
            </a:r>
            <a:r>
              <a:rPr sz="1600" spc="-11" dirty="0">
                <a:solidFill>
                  <a:srgbClr val="DAECFA"/>
                </a:solidFill>
                <a:latin typeface="Times New Roman" panose="02020603050405020304" pitchFamily="18" charset="0"/>
                <a:cs typeface="Times New Roman" panose="02020603050405020304" pitchFamily="18" charset="0"/>
              </a:rPr>
              <a:t>Length: 512</a:t>
            </a:r>
            <a:r>
              <a:rPr sz="1600" spc="100" dirty="0">
                <a:solidFill>
                  <a:srgbClr val="DAECFA"/>
                </a:solidFill>
                <a:latin typeface="Times New Roman" panose="02020603050405020304" pitchFamily="18" charset="0"/>
                <a:cs typeface="Times New Roman" panose="02020603050405020304" pitchFamily="18" charset="0"/>
              </a:rPr>
              <a:t> </a:t>
            </a:r>
            <a:r>
              <a:rPr sz="1600" spc="-5" dirty="0">
                <a:solidFill>
                  <a:srgbClr val="DAECFA"/>
                </a:solidFill>
                <a:latin typeface="Times New Roman" panose="02020603050405020304" pitchFamily="18" charset="0"/>
                <a:cs typeface="Times New Roman" panose="02020603050405020304" pitchFamily="18" charset="0"/>
              </a:rPr>
              <a:t>samples</a:t>
            </a:r>
            <a:endParaRPr sz="16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5029200" y="3678858"/>
            <a:ext cx="5103678" cy="259045"/>
          </a:xfrm>
          <a:prstGeom prst="rect">
            <a:avLst/>
          </a:prstGeom>
        </p:spPr>
        <p:txBody>
          <a:bodyPr vert="horz" wrap="square" lIns="0" tIns="12700" rIns="0" bIns="0" rtlCol="0">
            <a:spAutoFit/>
          </a:bodyPr>
          <a:lstStyle/>
          <a:p>
            <a:pPr marL="12700" algn="just">
              <a:spcBef>
                <a:spcPts val="100"/>
              </a:spcBef>
            </a:pPr>
            <a:r>
              <a:rPr sz="1600" spc="-25">
                <a:solidFill>
                  <a:srgbClr val="DAECFA"/>
                </a:solidFill>
                <a:latin typeface="Times New Roman" panose="02020603050405020304" pitchFamily="18" charset="0"/>
                <a:cs typeface="Times New Roman" panose="02020603050405020304" pitchFamily="18" charset="0"/>
              </a:rPr>
              <a:t>Total </a:t>
            </a:r>
            <a:r>
              <a:rPr sz="1600" spc="-11">
                <a:solidFill>
                  <a:srgbClr val="DAECFA"/>
                </a:solidFill>
                <a:latin typeface="Times New Roman" panose="02020603050405020304" pitchFamily="18" charset="0"/>
                <a:cs typeface="Times New Roman" panose="02020603050405020304" pitchFamily="18" charset="0"/>
              </a:rPr>
              <a:t>Timestamps </a:t>
            </a:r>
            <a:r>
              <a:rPr sz="160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(30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22050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a:t>
            </a:r>
            <a:r>
              <a:rPr sz="1600" spc="-6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1287</a:t>
            </a:r>
            <a:endParaRPr sz="1600">
              <a:latin typeface="Times New Roman" panose="02020603050405020304" pitchFamily="18" charset="0"/>
              <a:cs typeface="Times New Roman" panose="02020603050405020304" pitchFamily="18" charset="0"/>
            </a:endParaRPr>
          </a:p>
        </p:txBody>
      </p:sp>
      <p:sp>
        <p:nvSpPr>
          <p:cNvPr id="9" name="object 9"/>
          <p:cNvSpPr txBox="1"/>
          <p:nvPr/>
        </p:nvSpPr>
        <p:spPr>
          <a:xfrm>
            <a:off x="528956" y="4501986"/>
            <a:ext cx="10537825" cy="1009892"/>
          </a:xfrm>
          <a:prstGeom prst="rect">
            <a:avLst/>
          </a:prstGeom>
        </p:spPr>
        <p:txBody>
          <a:bodyPr vert="horz" wrap="square" lIns="0" tIns="10160" rIns="0" bIns="0" rtlCol="0">
            <a:spAutoFit/>
          </a:bodyPr>
          <a:lstStyle/>
          <a:p>
            <a:pPr marL="13334" marR="5080" algn="just">
              <a:lnSpc>
                <a:spcPct val="102800"/>
              </a:lnSpc>
              <a:spcBef>
                <a:spcPts val="80"/>
              </a:spcBef>
            </a:pPr>
            <a:r>
              <a:rPr sz="1600" spc="-20">
                <a:solidFill>
                  <a:srgbClr val="DAECFA"/>
                </a:solidFill>
                <a:latin typeface="Times New Roman" panose="02020603050405020304" pitchFamily="18" charset="0"/>
                <a:cs typeface="Times New Roman" panose="02020603050405020304" pitchFamily="18" charset="0"/>
              </a:rPr>
              <a:t>We</a:t>
            </a:r>
            <a:r>
              <a:rPr sz="1600" spc="-51">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are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using</a:t>
            </a:r>
            <a:r>
              <a:rPr sz="1600" spc="-11">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LSTM</a:t>
            </a:r>
            <a:r>
              <a:rPr sz="1600" spc="-10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for</a:t>
            </a:r>
            <a:r>
              <a:rPr sz="1600" spc="-6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Sequence</a:t>
            </a:r>
            <a:r>
              <a:rPr sz="1600" spc="-51">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Classification</a:t>
            </a:r>
            <a:r>
              <a:rPr sz="1600" spc="-91">
                <a:solidFill>
                  <a:srgbClr val="DAECFA"/>
                </a:solidFill>
                <a:latin typeface="Times New Roman" panose="02020603050405020304" pitchFamily="18" charset="0"/>
                <a:cs typeface="Times New Roman" panose="02020603050405020304" pitchFamily="18" charset="0"/>
              </a:rPr>
              <a:t> </a:t>
            </a:r>
            <a:r>
              <a:rPr sz="1600" spc="51">
                <a:solidFill>
                  <a:srgbClr val="DAECFA"/>
                </a:solidFill>
                <a:latin typeface="Times New Roman" panose="02020603050405020304" pitchFamily="18" charset="0"/>
                <a:cs typeface="Times New Roman" panose="02020603050405020304" pitchFamily="18" charset="0"/>
              </a:rPr>
              <a:t>It</a:t>
            </a:r>
            <a:r>
              <a:rPr sz="1600" spc="-115">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works</a:t>
            </a:r>
            <a:r>
              <a:rPr sz="1600" spc="-4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well</a:t>
            </a:r>
            <a:r>
              <a:rPr sz="1600" spc="-1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for</a:t>
            </a:r>
            <a:r>
              <a:rPr sz="1600" spc="-6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around</a:t>
            </a:r>
            <a:r>
              <a:rPr sz="1600" spc="-85">
                <a:solidFill>
                  <a:srgbClr val="DAECFA"/>
                </a:solidFill>
                <a:latin typeface="Times New Roman" panose="02020603050405020304" pitchFamily="18" charset="0"/>
                <a:cs typeface="Times New Roman" panose="02020603050405020304" pitchFamily="18" charset="0"/>
              </a:rPr>
              <a:t> </a:t>
            </a:r>
            <a:r>
              <a:rPr sz="1600" spc="40">
                <a:solidFill>
                  <a:srgbClr val="DAECFA"/>
                </a:solidFill>
                <a:latin typeface="Times New Roman" panose="02020603050405020304" pitchFamily="18" charset="0"/>
                <a:cs typeface="Times New Roman" panose="02020603050405020304" pitchFamily="18" charset="0"/>
              </a:rPr>
              <a:t>400-500</a:t>
            </a:r>
            <a:r>
              <a:rPr sz="1600" spc="-13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timestamps.</a:t>
            </a:r>
            <a:r>
              <a:rPr sz="1600" spc="-7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So,</a:t>
            </a:r>
            <a:r>
              <a:rPr sz="1600" spc="-65">
                <a:solidFill>
                  <a:srgbClr val="DAECFA"/>
                </a:solidFill>
                <a:latin typeface="Times New Roman" panose="02020603050405020304" pitchFamily="18" charset="0"/>
                <a:cs typeface="Times New Roman" panose="02020603050405020304" pitchFamily="18" charset="0"/>
              </a:rPr>
              <a:t> </a:t>
            </a:r>
            <a:r>
              <a:rPr sz="1600" spc="31">
                <a:solidFill>
                  <a:srgbClr val="DAECFA"/>
                </a:solidFill>
                <a:latin typeface="Times New Roman" panose="02020603050405020304" pitchFamily="18" charset="0"/>
                <a:cs typeface="Times New Roman" panose="02020603050405020304" pitchFamily="18" charset="0"/>
              </a:rPr>
              <a:t>we</a:t>
            </a:r>
            <a:r>
              <a:rPr sz="1600" spc="-120">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will</a:t>
            </a:r>
            <a:r>
              <a:rPr sz="1600" spc="-11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split</a:t>
            </a:r>
            <a:r>
              <a:rPr sz="1600" spc="-4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a:t>
            </a:r>
            <a:r>
              <a:rPr sz="1600" spc="6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track</a:t>
            </a:r>
            <a:r>
              <a:rPr sz="1600" spc="-6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into </a:t>
            </a:r>
            <a:r>
              <a:rPr sz="1600" spc="11">
                <a:solidFill>
                  <a:srgbClr val="DAECFA"/>
                </a:solidFill>
                <a:latin typeface="Times New Roman" panose="02020603050405020304" pitchFamily="18" charset="0"/>
                <a:cs typeface="Times New Roman" panose="02020603050405020304" pitchFamily="18" charset="0"/>
              </a:rPr>
              <a:t>5</a:t>
            </a:r>
            <a:r>
              <a:rPr sz="1600" spc="-5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segments.</a:t>
            </a:r>
            <a:r>
              <a:rPr sz="1600" spc="-7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Now</a:t>
            </a:r>
            <a:r>
              <a:rPr sz="1600" spc="25">
                <a:solidFill>
                  <a:srgbClr val="DAECFA"/>
                </a:solidFill>
                <a:latin typeface="Times New Roman" panose="02020603050405020304" pitchFamily="18" charset="0"/>
                <a:cs typeface="Times New Roman" panose="02020603050405020304" pitchFamily="18" charset="0"/>
              </a:rPr>
              <a:t> </a:t>
            </a:r>
            <a:r>
              <a:rPr sz="1600" spc="31">
                <a:solidFill>
                  <a:srgbClr val="DAECFA"/>
                </a:solidFill>
                <a:latin typeface="Times New Roman" panose="02020603050405020304" pitchFamily="18" charset="0"/>
                <a:cs typeface="Times New Roman" panose="02020603050405020304" pitchFamily="18" charset="0"/>
              </a:rPr>
              <a:t>we</a:t>
            </a:r>
            <a:r>
              <a:rPr sz="1600" spc="-120">
                <a:solidFill>
                  <a:srgbClr val="DAECFA"/>
                </a:solidFill>
                <a:latin typeface="Times New Roman" panose="02020603050405020304" pitchFamily="18" charset="0"/>
                <a:cs typeface="Times New Roman" panose="02020603050405020304" pitchFamily="18" charset="0"/>
              </a:rPr>
              <a:t> </a:t>
            </a:r>
            <a:r>
              <a:rPr sz="1600" spc="25">
                <a:solidFill>
                  <a:srgbClr val="DAECFA"/>
                </a:solidFill>
                <a:latin typeface="Times New Roman" panose="02020603050405020304" pitchFamily="18" charset="0"/>
                <a:cs typeface="Times New Roman" panose="02020603050405020304" pitchFamily="18" charset="0"/>
              </a:rPr>
              <a:t>use  </a:t>
            </a:r>
            <a:r>
              <a:rPr sz="1600" spc="-5">
                <a:solidFill>
                  <a:srgbClr val="DAECFA"/>
                </a:solidFill>
                <a:latin typeface="Times New Roman" panose="02020603050405020304" pitchFamily="18" charset="0"/>
                <a:cs typeface="Times New Roman" panose="02020603050405020304" pitchFamily="18" charset="0"/>
              </a:rPr>
              <a:t>all</a:t>
            </a:r>
            <a:r>
              <a:rPr sz="1600" spc="2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new</a:t>
            </a:r>
            <a:r>
              <a:rPr sz="1600" spc="-6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created</a:t>
            </a:r>
            <a:r>
              <a:rPr sz="1600" spc="-20">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segments</a:t>
            </a:r>
            <a:r>
              <a:rPr sz="1600" spc="-5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as</a:t>
            </a:r>
            <a:r>
              <a:rPr sz="1600" spc="2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additional</a:t>
            </a:r>
            <a:r>
              <a:rPr sz="1600" spc="2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examples.</a:t>
            </a:r>
            <a:r>
              <a:rPr sz="1600" spc="-8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This</a:t>
            </a:r>
            <a:r>
              <a:rPr sz="1600" spc="2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is</a:t>
            </a:r>
            <a:r>
              <a:rPr sz="1600" spc="2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how</a:t>
            </a:r>
            <a:r>
              <a:rPr sz="1600" spc="-71">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a:t>
            </a:r>
            <a:r>
              <a:rPr sz="1600" spc="-3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kind</a:t>
            </a:r>
            <a:r>
              <a:rPr sz="1600" spc="-1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of</a:t>
            </a:r>
            <a:r>
              <a:rPr sz="1600" spc="-8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Data</a:t>
            </a:r>
            <a:r>
              <a:rPr sz="1600" spc="-3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Augmentation</a:t>
            </a:r>
            <a:r>
              <a:rPr sz="1600" spc="-2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is</a:t>
            </a:r>
            <a:r>
              <a:rPr sz="1600" spc="-5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performed.</a:t>
            </a:r>
            <a:endParaRPr sz="1600">
              <a:latin typeface="Times New Roman" panose="02020603050405020304" pitchFamily="18" charset="0"/>
              <a:cs typeface="Times New Roman" panose="02020603050405020304" pitchFamily="18" charset="0"/>
            </a:endParaRPr>
          </a:p>
          <a:p>
            <a:pPr algn="just">
              <a:spcBef>
                <a:spcPts val="20"/>
              </a:spcBef>
            </a:pPr>
            <a:endParaRPr sz="1600">
              <a:latin typeface="Times New Roman" panose="02020603050405020304" pitchFamily="18" charset="0"/>
              <a:cs typeface="Times New Roman" panose="02020603050405020304" pitchFamily="18" charset="0"/>
            </a:endParaRPr>
          </a:p>
          <a:p>
            <a:pPr marL="12700" algn="just">
              <a:spcBef>
                <a:spcPts val="5"/>
              </a:spcBef>
            </a:pPr>
            <a:r>
              <a:rPr sz="1600" b="1" spc="-11">
                <a:solidFill>
                  <a:srgbClr val="DAECFA"/>
                </a:solidFill>
                <a:latin typeface="Times New Roman" panose="02020603050405020304" pitchFamily="18" charset="0"/>
                <a:cs typeface="Times New Roman" panose="02020603050405020304" pitchFamily="18" charset="0"/>
              </a:rPr>
              <a:t>After </a:t>
            </a:r>
            <a:r>
              <a:rPr sz="1600" b="1" spc="5">
                <a:solidFill>
                  <a:srgbClr val="DAECFA"/>
                </a:solidFill>
                <a:latin typeface="Times New Roman" panose="02020603050405020304" pitchFamily="18" charset="0"/>
                <a:cs typeface="Times New Roman" panose="02020603050405020304" pitchFamily="18" charset="0"/>
              </a:rPr>
              <a:t>Augmenting the</a:t>
            </a:r>
            <a:r>
              <a:rPr sz="1600" b="1" spc="-35">
                <a:solidFill>
                  <a:srgbClr val="DAECFA"/>
                </a:solidFill>
                <a:latin typeface="Times New Roman" panose="02020603050405020304" pitchFamily="18" charset="0"/>
                <a:cs typeface="Times New Roman" panose="02020603050405020304" pitchFamily="18" charset="0"/>
              </a:rPr>
              <a:t> </a:t>
            </a:r>
            <a:r>
              <a:rPr sz="1600" b="1">
                <a:solidFill>
                  <a:srgbClr val="DAECFA"/>
                </a:solidFill>
                <a:latin typeface="Times New Roman" panose="02020603050405020304" pitchFamily="18" charset="0"/>
                <a:cs typeface="Times New Roman" panose="02020603050405020304" pitchFamily="18" charset="0"/>
              </a:rPr>
              <a:t>dataset:</a:t>
            </a:r>
            <a:endParaRPr sz="1600" b="1">
              <a:latin typeface="Times New Roman" panose="02020603050405020304" pitchFamily="18" charset="0"/>
              <a:cs typeface="Times New Roman" panose="02020603050405020304" pitchFamily="18" charset="0"/>
            </a:endParaRPr>
          </a:p>
        </p:txBody>
      </p:sp>
      <p:sp>
        <p:nvSpPr>
          <p:cNvPr id="10" name="object 10"/>
          <p:cNvSpPr txBox="1"/>
          <p:nvPr/>
        </p:nvSpPr>
        <p:spPr>
          <a:xfrm>
            <a:off x="567684" y="5600070"/>
            <a:ext cx="2632716" cy="991490"/>
          </a:xfrm>
          <a:prstGeom prst="rect">
            <a:avLst/>
          </a:prstGeom>
        </p:spPr>
        <p:txBody>
          <a:bodyPr vert="horz" wrap="square" lIns="0" tIns="10795" rIns="0" bIns="0" rtlCol="0">
            <a:spAutoFit/>
          </a:bodyPr>
          <a:lstStyle/>
          <a:p>
            <a:pPr marL="12700" marR="5080" algn="just">
              <a:lnSpc>
                <a:spcPct val="100800"/>
              </a:lnSpc>
              <a:spcBef>
                <a:spcPts val="85"/>
              </a:spcBef>
            </a:pPr>
            <a:r>
              <a:rPr sz="1600" spc="-5">
                <a:solidFill>
                  <a:srgbClr val="DAECFA"/>
                </a:solidFill>
                <a:latin typeface="Times New Roman" panose="02020603050405020304" pitchFamily="18" charset="0"/>
                <a:cs typeface="Times New Roman" panose="02020603050405020304" pitchFamily="18" charset="0"/>
              </a:rPr>
              <a:t>Length </a:t>
            </a:r>
            <a:r>
              <a:rPr sz="1600" spc="-20">
                <a:solidFill>
                  <a:srgbClr val="DAECFA"/>
                </a:solidFill>
                <a:latin typeface="Times New Roman" panose="02020603050405020304" pitchFamily="18" charset="0"/>
                <a:cs typeface="Times New Roman" panose="02020603050405020304" pitchFamily="18" charset="0"/>
              </a:rPr>
              <a:t>of </a:t>
            </a:r>
            <a:r>
              <a:rPr sz="1600" spc="11">
                <a:solidFill>
                  <a:srgbClr val="DAECFA"/>
                </a:solidFill>
                <a:latin typeface="Times New Roman" panose="02020603050405020304" pitchFamily="18" charset="0"/>
                <a:cs typeface="Times New Roman" panose="02020603050405020304" pitchFamily="18" charset="0"/>
              </a:rPr>
              <a:t>Each </a:t>
            </a:r>
            <a:r>
              <a:rPr sz="1600" spc="-20">
                <a:solidFill>
                  <a:srgbClr val="DAECFA"/>
                </a:solidFill>
                <a:latin typeface="Times New Roman" panose="02020603050405020304" pitchFamily="18" charset="0"/>
                <a:cs typeface="Times New Roman" panose="02020603050405020304" pitchFamily="18" charset="0"/>
              </a:rPr>
              <a:t>Track: </a:t>
            </a:r>
            <a:r>
              <a:rPr sz="1600">
                <a:solidFill>
                  <a:srgbClr val="DAECFA"/>
                </a:solidFill>
                <a:latin typeface="Times New Roman" panose="02020603050405020304" pitchFamily="18" charset="0"/>
                <a:cs typeface="Times New Roman" panose="02020603050405020304" pitchFamily="18" charset="0"/>
              </a:rPr>
              <a:t>6 </a:t>
            </a:r>
            <a:r>
              <a:rPr sz="1600" spc="15">
                <a:solidFill>
                  <a:srgbClr val="DAECFA"/>
                </a:solidFill>
                <a:latin typeface="Times New Roman" panose="02020603050405020304" pitchFamily="18" charset="0"/>
                <a:cs typeface="Times New Roman" panose="02020603050405020304" pitchFamily="18" charset="0"/>
              </a:rPr>
              <a:t>sec  </a:t>
            </a:r>
            <a:r>
              <a:rPr sz="1600" spc="-15">
                <a:solidFill>
                  <a:srgbClr val="DAECFA"/>
                </a:solidFill>
                <a:latin typeface="Times New Roman" panose="02020603050405020304" pitchFamily="18" charset="0"/>
                <a:cs typeface="Times New Roman" panose="02020603050405020304" pitchFamily="18" charset="0"/>
              </a:rPr>
              <a:t>Sample </a:t>
            </a:r>
            <a:r>
              <a:rPr sz="1600">
                <a:solidFill>
                  <a:srgbClr val="DAECFA"/>
                </a:solidFill>
                <a:latin typeface="Times New Roman" panose="02020603050405020304" pitchFamily="18" charset="0"/>
                <a:cs typeface="Times New Roman" panose="02020603050405020304" pitchFamily="18" charset="0"/>
              </a:rPr>
              <a:t>Rate: </a:t>
            </a:r>
            <a:r>
              <a:rPr sz="1600" spc="-11">
                <a:solidFill>
                  <a:srgbClr val="DAECFA"/>
                </a:solidFill>
                <a:latin typeface="Times New Roman" panose="02020603050405020304" pitchFamily="18" charset="0"/>
                <a:cs typeface="Times New Roman" panose="02020603050405020304" pitchFamily="18" charset="0"/>
              </a:rPr>
              <a:t>22050 </a:t>
            </a:r>
            <a:r>
              <a:rPr sz="1600" spc="-5">
                <a:solidFill>
                  <a:srgbClr val="DAECFA"/>
                </a:solidFill>
                <a:latin typeface="Times New Roman" panose="02020603050405020304" pitchFamily="18" charset="0"/>
                <a:cs typeface="Times New Roman" panose="02020603050405020304" pitchFamily="18" charset="0"/>
              </a:rPr>
              <a:t>Hz  </a:t>
            </a:r>
            <a:r>
              <a:rPr sz="1600" spc="-20">
                <a:solidFill>
                  <a:srgbClr val="DAECFA"/>
                </a:solidFill>
                <a:latin typeface="Times New Roman" panose="02020603050405020304" pitchFamily="18" charset="0"/>
                <a:cs typeface="Times New Roman" panose="02020603050405020304" pitchFamily="18" charset="0"/>
              </a:rPr>
              <a:t>Window </a:t>
            </a:r>
            <a:r>
              <a:rPr sz="1600" spc="-11">
                <a:solidFill>
                  <a:srgbClr val="DAECFA"/>
                </a:solidFill>
                <a:latin typeface="Times New Roman" panose="02020603050405020304" pitchFamily="18" charset="0"/>
                <a:cs typeface="Times New Roman" panose="02020603050405020304" pitchFamily="18" charset="0"/>
              </a:rPr>
              <a:t>Size: 2048 </a:t>
            </a:r>
            <a:r>
              <a:rPr sz="1600" spc="-5">
                <a:solidFill>
                  <a:srgbClr val="DAECFA"/>
                </a:solidFill>
                <a:latin typeface="Times New Roman" panose="02020603050405020304" pitchFamily="18" charset="0"/>
                <a:cs typeface="Times New Roman" panose="02020603050405020304" pitchFamily="18" charset="0"/>
              </a:rPr>
              <a:t>samples  </a:t>
            </a:r>
            <a:r>
              <a:rPr sz="1600" spc="-15">
                <a:solidFill>
                  <a:srgbClr val="DAECFA"/>
                </a:solidFill>
                <a:latin typeface="Times New Roman" panose="02020603050405020304" pitchFamily="18" charset="0"/>
                <a:cs typeface="Times New Roman" panose="02020603050405020304" pitchFamily="18" charset="0"/>
              </a:rPr>
              <a:t>Hop </a:t>
            </a:r>
            <a:r>
              <a:rPr sz="1600" spc="-11">
                <a:solidFill>
                  <a:srgbClr val="DAECFA"/>
                </a:solidFill>
                <a:latin typeface="Times New Roman" panose="02020603050405020304" pitchFamily="18" charset="0"/>
                <a:cs typeface="Times New Roman" panose="02020603050405020304" pitchFamily="18" charset="0"/>
              </a:rPr>
              <a:t>Length: 512</a:t>
            </a:r>
            <a:r>
              <a:rPr sz="1600" spc="10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samples</a:t>
            </a:r>
            <a:endParaRPr sz="1600">
              <a:latin typeface="Times New Roman" panose="02020603050405020304" pitchFamily="18" charset="0"/>
              <a:cs typeface="Times New Roman" panose="02020603050405020304" pitchFamily="18" charset="0"/>
            </a:endParaRPr>
          </a:p>
        </p:txBody>
      </p:sp>
      <p:sp>
        <p:nvSpPr>
          <p:cNvPr id="11" name="object 11"/>
          <p:cNvSpPr txBox="1"/>
          <p:nvPr/>
        </p:nvSpPr>
        <p:spPr>
          <a:xfrm>
            <a:off x="3673374" y="5657824"/>
            <a:ext cx="4876146" cy="259045"/>
          </a:xfrm>
          <a:prstGeom prst="rect">
            <a:avLst/>
          </a:prstGeom>
        </p:spPr>
        <p:txBody>
          <a:bodyPr vert="horz" wrap="square" lIns="0" tIns="12700" rIns="0" bIns="0" rtlCol="0">
            <a:spAutoFit/>
          </a:bodyPr>
          <a:lstStyle/>
          <a:p>
            <a:pPr marL="12700" algn="just">
              <a:spcBef>
                <a:spcPts val="100"/>
              </a:spcBef>
            </a:pPr>
            <a:r>
              <a:rPr sz="1600" spc="-25">
                <a:solidFill>
                  <a:srgbClr val="DAECFA"/>
                </a:solidFill>
                <a:latin typeface="Times New Roman" panose="02020603050405020304" pitchFamily="18" charset="0"/>
                <a:cs typeface="Times New Roman" panose="02020603050405020304" pitchFamily="18" charset="0"/>
              </a:rPr>
              <a:t>Total </a:t>
            </a:r>
            <a:r>
              <a:rPr sz="1600" spc="-11">
                <a:solidFill>
                  <a:srgbClr val="DAECFA"/>
                </a:solidFill>
                <a:latin typeface="Times New Roman" panose="02020603050405020304" pitchFamily="18" charset="0"/>
                <a:cs typeface="Times New Roman" panose="02020603050405020304" pitchFamily="18" charset="0"/>
              </a:rPr>
              <a:t>Timestamps </a:t>
            </a:r>
            <a:r>
              <a:rPr sz="1600">
                <a:solidFill>
                  <a:srgbClr val="DAECFA"/>
                </a:solidFill>
                <a:latin typeface="Times New Roman" panose="02020603050405020304" pitchFamily="18" charset="0"/>
                <a:cs typeface="Times New Roman" panose="02020603050405020304" pitchFamily="18" charset="0"/>
              </a:rPr>
              <a:t>= (6 * </a:t>
            </a:r>
            <a:r>
              <a:rPr sz="1600" spc="-11">
                <a:solidFill>
                  <a:srgbClr val="DAECFA"/>
                </a:solidFill>
                <a:latin typeface="Times New Roman" panose="02020603050405020304" pitchFamily="18" charset="0"/>
                <a:cs typeface="Times New Roman" panose="02020603050405020304" pitchFamily="18" charset="0"/>
              </a:rPr>
              <a:t>22050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512 </a:t>
            </a:r>
            <a:r>
              <a:rPr sz="1600">
                <a:solidFill>
                  <a:srgbClr val="DAECFA"/>
                </a:solidFill>
                <a:latin typeface="Times New Roman" panose="02020603050405020304" pitchFamily="18" charset="0"/>
                <a:cs typeface="Times New Roman" panose="02020603050405020304" pitchFamily="18" charset="0"/>
              </a:rPr>
              <a:t>=</a:t>
            </a:r>
            <a:r>
              <a:rPr sz="1600" spc="-5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257</a:t>
            </a:r>
            <a:endParaRPr sz="1600">
              <a:latin typeface="Times New Roman" panose="02020603050405020304" pitchFamily="18" charset="0"/>
              <a:cs typeface="Times New Roman" panose="02020603050405020304" pitchFamily="18" charset="0"/>
            </a:endParaRPr>
          </a:p>
        </p:txBody>
      </p:sp>
      <p:sp>
        <p:nvSpPr>
          <p:cNvPr id="12" name="object 12"/>
          <p:cNvSpPr txBox="1"/>
          <p:nvPr/>
        </p:nvSpPr>
        <p:spPr>
          <a:xfrm>
            <a:off x="3673374" y="6152071"/>
            <a:ext cx="7815330" cy="505267"/>
          </a:xfrm>
          <a:prstGeom prst="rect">
            <a:avLst/>
          </a:prstGeom>
        </p:spPr>
        <p:txBody>
          <a:bodyPr vert="horz" wrap="square" lIns="0" tIns="12700" rIns="0" bIns="0" rtlCol="0">
            <a:spAutoFit/>
          </a:bodyPr>
          <a:lstStyle/>
          <a:p>
            <a:pPr marL="12700" algn="just">
              <a:spcBef>
                <a:spcPts val="100"/>
              </a:spcBef>
            </a:pPr>
            <a:r>
              <a:rPr sz="1600" spc="-20">
                <a:solidFill>
                  <a:srgbClr val="DAECFA"/>
                </a:solidFill>
                <a:latin typeface="Times New Roman" panose="02020603050405020304" pitchFamily="18" charset="0"/>
                <a:cs typeface="Times New Roman" panose="02020603050405020304" pitchFamily="18" charset="0"/>
              </a:rPr>
              <a:t>We</a:t>
            </a:r>
            <a:r>
              <a:rPr sz="1600" spc="2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will</a:t>
            </a:r>
            <a:r>
              <a:rPr sz="1600" spc="-40">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select</a:t>
            </a:r>
            <a:r>
              <a:rPr sz="1600" spc="-11">
                <a:solidFill>
                  <a:srgbClr val="DAECFA"/>
                </a:solidFill>
                <a:latin typeface="Times New Roman" panose="02020603050405020304" pitchFamily="18" charset="0"/>
                <a:cs typeface="Times New Roman" panose="02020603050405020304" pitchFamily="18" charset="0"/>
              </a:rPr>
              <a:t> 256</a:t>
            </a:r>
            <a:r>
              <a:rPr sz="1600" spc="10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timestamps</a:t>
            </a:r>
            <a:r>
              <a:rPr sz="1600" spc="-7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and</a:t>
            </a:r>
            <a:r>
              <a:rPr sz="1600" spc="-1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ignore</a:t>
            </a:r>
            <a:r>
              <a:rPr sz="1600" spc="-45">
                <a:solidFill>
                  <a:srgbClr val="DAECFA"/>
                </a:solidFill>
                <a:latin typeface="Times New Roman" panose="02020603050405020304" pitchFamily="18" charset="0"/>
                <a:cs typeface="Times New Roman" panose="02020603050405020304" pitchFamily="18" charset="0"/>
              </a:rPr>
              <a:t> </a:t>
            </a:r>
            <a:r>
              <a:rPr sz="1600" spc="20">
                <a:solidFill>
                  <a:srgbClr val="DAECFA"/>
                </a:solidFill>
                <a:latin typeface="Times New Roman" panose="02020603050405020304" pitchFamily="18" charset="0"/>
                <a:cs typeface="Times New Roman" panose="02020603050405020304" pitchFamily="18" charset="0"/>
              </a:rPr>
              <a:t>the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last</a:t>
            </a:r>
            <a:r>
              <a:rPr sz="1600" spc="-5">
                <a:solidFill>
                  <a:srgbClr val="DAECFA"/>
                </a:solidFill>
                <a:latin typeface="Times New Roman" panose="02020603050405020304" pitchFamily="18" charset="0"/>
                <a:cs typeface="Times New Roman" panose="02020603050405020304" pitchFamily="18" charset="0"/>
              </a:rPr>
              <a:t> </a:t>
            </a:r>
            <a:r>
              <a:rPr sz="1600">
                <a:solidFill>
                  <a:srgbClr val="DAECFA"/>
                </a:solidFill>
                <a:latin typeface="Times New Roman" panose="02020603050405020304" pitchFamily="18" charset="0"/>
                <a:cs typeface="Times New Roman" panose="02020603050405020304" pitchFamily="18" charset="0"/>
              </a:rPr>
              <a:t>timestamp</a:t>
            </a:r>
            <a:r>
              <a:rPr sz="1600" spc="-91">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to</a:t>
            </a:r>
            <a:r>
              <a:rPr sz="1600" spc="-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roundoff</a:t>
            </a:r>
            <a:r>
              <a:rPr sz="1600" spc="-51">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the</a:t>
            </a:r>
            <a:r>
              <a:rPr sz="1600" spc="-45">
                <a:solidFill>
                  <a:srgbClr val="DAECFA"/>
                </a:solidFill>
                <a:latin typeface="Times New Roman" panose="02020603050405020304" pitchFamily="18" charset="0"/>
                <a:cs typeface="Times New Roman" panose="02020603050405020304" pitchFamily="18" charset="0"/>
              </a:rPr>
              <a:t> </a:t>
            </a:r>
            <a:r>
              <a:rPr sz="1600" spc="5">
                <a:solidFill>
                  <a:srgbClr val="DAECFA"/>
                </a:solidFill>
                <a:latin typeface="Times New Roman" panose="02020603050405020304" pitchFamily="18" charset="0"/>
                <a:cs typeface="Times New Roman" panose="02020603050405020304" pitchFamily="18" charset="0"/>
              </a:rPr>
              <a:t>sequence</a:t>
            </a:r>
            <a:r>
              <a:rPr sz="1600" spc="-4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length</a:t>
            </a:r>
            <a:r>
              <a:rPr sz="1600" spc="-85">
                <a:solidFill>
                  <a:srgbClr val="DAECFA"/>
                </a:solidFill>
                <a:latin typeface="Times New Roman" panose="02020603050405020304" pitchFamily="18" charset="0"/>
                <a:cs typeface="Times New Roman" panose="02020603050405020304" pitchFamily="18" charset="0"/>
              </a:rPr>
              <a:t> </a:t>
            </a:r>
            <a:r>
              <a:rPr sz="1600" spc="15">
                <a:solidFill>
                  <a:srgbClr val="DAECFA"/>
                </a:solidFill>
                <a:latin typeface="Times New Roman" panose="02020603050405020304" pitchFamily="18" charset="0"/>
                <a:cs typeface="Times New Roman" panose="02020603050405020304" pitchFamily="18" charset="0"/>
              </a:rPr>
              <a:t>to</a:t>
            </a:r>
            <a:r>
              <a:rPr sz="1600" spc="-15">
                <a:solidFill>
                  <a:srgbClr val="DAECFA"/>
                </a:solidFill>
                <a:latin typeface="Times New Roman" panose="02020603050405020304" pitchFamily="18" charset="0"/>
                <a:cs typeface="Times New Roman" panose="02020603050405020304" pitchFamily="18" charset="0"/>
              </a:rPr>
              <a:t> </a:t>
            </a:r>
            <a:r>
              <a:rPr sz="1600" spc="-11">
                <a:solidFill>
                  <a:srgbClr val="DAECFA"/>
                </a:solidFill>
                <a:latin typeface="Times New Roman" panose="02020603050405020304" pitchFamily="18" charset="0"/>
                <a:cs typeface="Times New Roman" panose="02020603050405020304" pitchFamily="18" charset="0"/>
              </a:rPr>
              <a:t>256.</a:t>
            </a:r>
            <a:endParaRPr sz="1600">
              <a:latin typeface="Times New Roman" panose="02020603050405020304" pitchFamily="18" charset="0"/>
              <a:cs typeface="Times New Roman" panose="02020603050405020304" pitchFamily="18" charset="0"/>
            </a:endParaRPr>
          </a:p>
        </p:txBody>
      </p:sp>
      <p:grpSp>
        <p:nvGrpSpPr>
          <p:cNvPr id="13" name="object 13"/>
          <p:cNvGrpSpPr/>
          <p:nvPr/>
        </p:nvGrpSpPr>
        <p:grpSpPr>
          <a:xfrm>
            <a:off x="7666105" y="2484505"/>
            <a:ext cx="3660775" cy="688975"/>
            <a:chOff x="7666101" y="2484501"/>
            <a:chExt cx="3660775" cy="688975"/>
          </a:xfrm>
        </p:grpSpPr>
        <p:sp>
          <p:nvSpPr>
            <p:cNvPr id="14" name="object 14"/>
            <p:cNvSpPr/>
            <p:nvPr/>
          </p:nvSpPr>
          <p:spPr>
            <a:xfrm>
              <a:off x="7672451" y="2490851"/>
              <a:ext cx="3648075" cy="676275"/>
            </a:xfrm>
            <a:custGeom>
              <a:avLst/>
              <a:gdLst/>
              <a:ahLst/>
              <a:cxnLst/>
              <a:rect l="l" t="t" r="r" b="b"/>
              <a:pathLst>
                <a:path w="3648075" h="676275">
                  <a:moveTo>
                    <a:pt x="3535299" y="0"/>
                  </a:moveTo>
                  <a:lnTo>
                    <a:pt x="112649" y="0"/>
                  </a:lnTo>
                  <a:lnTo>
                    <a:pt x="68794" y="8850"/>
                  </a:lnTo>
                  <a:lnTo>
                    <a:pt x="32988" y="32988"/>
                  </a:lnTo>
                  <a:lnTo>
                    <a:pt x="8850" y="68794"/>
                  </a:lnTo>
                  <a:lnTo>
                    <a:pt x="0" y="112649"/>
                  </a:lnTo>
                  <a:lnTo>
                    <a:pt x="0" y="563499"/>
                  </a:lnTo>
                  <a:lnTo>
                    <a:pt x="8850" y="607373"/>
                  </a:lnTo>
                  <a:lnTo>
                    <a:pt x="32988" y="643223"/>
                  </a:lnTo>
                  <a:lnTo>
                    <a:pt x="68794" y="667404"/>
                  </a:lnTo>
                  <a:lnTo>
                    <a:pt x="112649" y="676275"/>
                  </a:lnTo>
                  <a:lnTo>
                    <a:pt x="3535299" y="676275"/>
                  </a:lnTo>
                  <a:lnTo>
                    <a:pt x="3579173" y="667404"/>
                  </a:lnTo>
                  <a:lnTo>
                    <a:pt x="3615023" y="643223"/>
                  </a:lnTo>
                  <a:lnTo>
                    <a:pt x="3639204" y="607373"/>
                  </a:lnTo>
                  <a:lnTo>
                    <a:pt x="3648075" y="563499"/>
                  </a:lnTo>
                  <a:lnTo>
                    <a:pt x="3648075" y="112649"/>
                  </a:lnTo>
                  <a:lnTo>
                    <a:pt x="3639204" y="68794"/>
                  </a:lnTo>
                  <a:lnTo>
                    <a:pt x="3615023" y="32988"/>
                  </a:lnTo>
                  <a:lnTo>
                    <a:pt x="3579173" y="8850"/>
                  </a:lnTo>
                  <a:lnTo>
                    <a:pt x="3535299" y="0"/>
                  </a:lnTo>
                  <a:close/>
                </a:path>
              </a:pathLst>
            </a:custGeom>
            <a:solidFill>
              <a:srgbClr val="0D558A"/>
            </a:solidFill>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sp>
          <p:nvSpPr>
            <p:cNvPr id="15" name="object 15"/>
            <p:cNvSpPr/>
            <p:nvPr/>
          </p:nvSpPr>
          <p:spPr>
            <a:xfrm>
              <a:off x="7672451" y="2490851"/>
              <a:ext cx="3648075" cy="676275"/>
            </a:xfrm>
            <a:custGeom>
              <a:avLst/>
              <a:gdLst/>
              <a:ahLst/>
              <a:cxnLst/>
              <a:rect l="l" t="t" r="r" b="b"/>
              <a:pathLst>
                <a:path w="3648075" h="676275">
                  <a:moveTo>
                    <a:pt x="0" y="112649"/>
                  </a:moveTo>
                  <a:lnTo>
                    <a:pt x="8850" y="68794"/>
                  </a:lnTo>
                  <a:lnTo>
                    <a:pt x="32988" y="32988"/>
                  </a:lnTo>
                  <a:lnTo>
                    <a:pt x="68794" y="8850"/>
                  </a:lnTo>
                  <a:lnTo>
                    <a:pt x="112649" y="0"/>
                  </a:lnTo>
                  <a:lnTo>
                    <a:pt x="3535299" y="0"/>
                  </a:lnTo>
                  <a:lnTo>
                    <a:pt x="3579173" y="8850"/>
                  </a:lnTo>
                  <a:lnTo>
                    <a:pt x="3615023" y="32988"/>
                  </a:lnTo>
                  <a:lnTo>
                    <a:pt x="3639204" y="68794"/>
                  </a:lnTo>
                  <a:lnTo>
                    <a:pt x="3648075" y="112649"/>
                  </a:lnTo>
                  <a:lnTo>
                    <a:pt x="3648075" y="563499"/>
                  </a:lnTo>
                  <a:lnTo>
                    <a:pt x="3639204" y="607373"/>
                  </a:lnTo>
                  <a:lnTo>
                    <a:pt x="3615023" y="643223"/>
                  </a:lnTo>
                  <a:lnTo>
                    <a:pt x="3579173" y="667404"/>
                  </a:lnTo>
                  <a:lnTo>
                    <a:pt x="3535299" y="676275"/>
                  </a:lnTo>
                  <a:lnTo>
                    <a:pt x="112649" y="676275"/>
                  </a:lnTo>
                  <a:lnTo>
                    <a:pt x="68794" y="667404"/>
                  </a:lnTo>
                  <a:lnTo>
                    <a:pt x="32988" y="643223"/>
                  </a:lnTo>
                  <a:lnTo>
                    <a:pt x="8850" y="607373"/>
                  </a:lnTo>
                  <a:lnTo>
                    <a:pt x="0" y="563499"/>
                  </a:lnTo>
                  <a:lnTo>
                    <a:pt x="0" y="112649"/>
                  </a:lnTo>
                  <a:close/>
                </a:path>
              </a:pathLst>
            </a:custGeom>
            <a:ln w="12700">
              <a:solidFill>
                <a:srgbClr val="6A1A68"/>
              </a:solidFill>
            </a:ln>
          </p:spPr>
          <p:txBody>
            <a:bodyPr wrap="square" lIns="0" tIns="0" rIns="0" bIns="0" rtlCol="0"/>
            <a:lstStyle/>
            <a:p>
              <a:pPr algn="just"/>
              <a:endParaRPr>
                <a:latin typeface="Times New Roman" panose="02020603050405020304" pitchFamily="18" charset="0"/>
                <a:cs typeface="Times New Roman" panose="02020603050405020304" pitchFamily="18" charset="0"/>
              </a:endParaRPr>
            </a:p>
          </p:txBody>
        </p:sp>
      </p:grpSp>
      <p:sp>
        <p:nvSpPr>
          <p:cNvPr id="16" name="object 16"/>
          <p:cNvSpPr txBox="1"/>
          <p:nvPr/>
        </p:nvSpPr>
        <p:spPr>
          <a:xfrm>
            <a:off x="8140065" y="2666685"/>
            <a:ext cx="2707640" cy="289823"/>
          </a:xfrm>
          <a:prstGeom prst="rect">
            <a:avLst/>
          </a:prstGeom>
        </p:spPr>
        <p:txBody>
          <a:bodyPr vert="horz" wrap="square" lIns="0" tIns="12700" rIns="0" bIns="0" rtlCol="0">
            <a:spAutoFit/>
          </a:bodyPr>
          <a:lstStyle/>
          <a:p>
            <a:pPr marL="12700" algn="just">
              <a:spcBef>
                <a:spcPts val="100"/>
              </a:spcBef>
            </a:pPr>
            <a:r>
              <a:rPr sz="1800" spc="-20">
                <a:solidFill>
                  <a:srgbClr val="FFFFFF"/>
                </a:solidFill>
                <a:latin typeface="Times New Roman" panose="02020603050405020304" pitchFamily="18" charset="0"/>
                <a:cs typeface="Times New Roman" panose="02020603050405020304" pitchFamily="18" charset="0"/>
              </a:rPr>
              <a:t>(N, </a:t>
            </a:r>
            <a:r>
              <a:rPr sz="1800" spc="25">
                <a:solidFill>
                  <a:srgbClr val="FFFFFF"/>
                </a:solidFill>
                <a:latin typeface="Times New Roman" panose="02020603050405020304" pitchFamily="18" charset="0"/>
                <a:cs typeface="Times New Roman" panose="02020603050405020304" pitchFamily="18" charset="0"/>
              </a:rPr>
              <a:t>T, </a:t>
            </a:r>
            <a:r>
              <a:rPr sz="1800">
                <a:solidFill>
                  <a:srgbClr val="FFFFFF"/>
                </a:solidFill>
                <a:latin typeface="Times New Roman" panose="02020603050405020304" pitchFamily="18" charset="0"/>
                <a:cs typeface="Times New Roman" panose="02020603050405020304" pitchFamily="18" charset="0"/>
              </a:rPr>
              <a:t>D) = </a:t>
            </a:r>
            <a:r>
              <a:rPr sz="1800" spc="-31">
                <a:solidFill>
                  <a:srgbClr val="FFFFFF"/>
                </a:solidFill>
                <a:latin typeface="Times New Roman" panose="02020603050405020304" pitchFamily="18" charset="0"/>
                <a:cs typeface="Times New Roman" panose="02020603050405020304" pitchFamily="18" charset="0"/>
              </a:rPr>
              <a:t>(5000, </a:t>
            </a:r>
            <a:r>
              <a:rPr sz="1800" spc="-20">
                <a:solidFill>
                  <a:srgbClr val="FFFFFF"/>
                </a:solidFill>
                <a:latin typeface="Times New Roman" panose="02020603050405020304" pitchFamily="18" charset="0"/>
                <a:cs typeface="Times New Roman" panose="02020603050405020304" pitchFamily="18" charset="0"/>
              </a:rPr>
              <a:t>256,</a:t>
            </a:r>
            <a:r>
              <a:rPr sz="1800" spc="180">
                <a:solidFill>
                  <a:srgbClr val="FFFFFF"/>
                </a:solidFill>
                <a:latin typeface="Times New Roman" panose="02020603050405020304" pitchFamily="18" charset="0"/>
                <a:cs typeface="Times New Roman" panose="02020603050405020304" pitchFamily="18" charset="0"/>
              </a:rPr>
              <a:t> </a:t>
            </a:r>
            <a:r>
              <a:rPr sz="1800" spc="-20">
                <a:solidFill>
                  <a:srgbClr val="FFFFFF"/>
                </a:solidFill>
                <a:latin typeface="Times New Roman" panose="02020603050405020304" pitchFamily="18" charset="0"/>
                <a:cs typeface="Times New Roman" panose="02020603050405020304" pitchFamily="18" charset="0"/>
              </a:rPr>
              <a:t>40)</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85735"/>
            <a:ext cx="7647600" cy="1255200"/>
          </a:xfrm>
          <a:prstGeom prst="rect">
            <a:avLst/>
          </a:prstGeom>
        </p:spPr>
        <p:txBody>
          <a:bodyPr spcFirstLastPara="1" vert="horz" wrap="square" lIns="0" tIns="16511" rIns="0" bIns="0" rtlCol="0" anchor="t" anchorCtr="0">
            <a:spAutoFit/>
          </a:bodyPr>
          <a:lstStyle/>
          <a:p>
            <a:pPr marL="12700">
              <a:spcBef>
                <a:spcPts val="131"/>
              </a:spcBef>
            </a:pPr>
            <a:r>
              <a:rPr spc="11"/>
              <a:t>LSTM</a:t>
            </a:r>
            <a:r>
              <a:rPr spc="51"/>
              <a:t> </a:t>
            </a:r>
            <a:r>
              <a:rPr spc="11"/>
              <a:t>Networks</a:t>
            </a:r>
          </a:p>
        </p:txBody>
      </p:sp>
      <p:sp>
        <p:nvSpPr>
          <p:cNvPr id="3" name="object 3"/>
          <p:cNvSpPr/>
          <p:nvPr/>
        </p:nvSpPr>
        <p:spPr>
          <a:xfrm>
            <a:off x="457200" y="2281880"/>
            <a:ext cx="10544175" cy="29146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57200" y="1072216"/>
            <a:ext cx="7391400" cy="925190"/>
          </a:xfrm>
          <a:prstGeom prst="rect">
            <a:avLst/>
          </a:prstGeom>
        </p:spPr>
        <p:txBody>
          <a:bodyPr vert="horz" wrap="square" lIns="0" tIns="10160" rIns="0" bIns="0" rtlCol="0">
            <a:spAutoFit/>
          </a:bodyPr>
          <a:lstStyle/>
          <a:p>
            <a:pPr marL="12700" marR="5080" algn="just">
              <a:lnSpc>
                <a:spcPct val="100899"/>
              </a:lnSpc>
              <a:spcBef>
                <a:spcPts val="80"/>
              </a:spcBef>
            </a:pPr>
            <a:r>
              <a:rPr sz="2000" spc="11">
                <a:solidFill>
                  <a:srgbClr val="DAECFA"/>
                </a:solidFill>
                <a:latin typeface="Times New Roman" panose="02020603050405020304" pitchFamily="18" charset="0"/>
                <a:cs typeface="Times New Roman" panose="02020603050405020304" pitchFamily="18" charset="0"/>
              </a:rPr>
              <a:t>LSTM</a:t>
            </a:r>
            <a:r>
              <a:rPr sz="2000" spc="-55">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are</a:t>
            </a:r>
            <a:r>
              <a:rPr sz="2000" spc="6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ideal</a:t>
            </a:r>
            <a:r>
              <a:rPr sz="2000" spc="-3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for</a:t>
            </a:r>
            <a:r>
              <a:rPr sz="2000" spc="-6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sequential</a:t>
            </a:r>
            <a:r>
              <a:rPr sz="2000" spc="-185">
                <a:solidFill>
                  <a:srgbClr val="DAECFA"/>
                </a:solidFill>
                <a:latin typeface="Times New Roman" panose="02020603050405020304" pitchFamily="18" charset="0"/>
                <a:cs typeface="Times New Roman" panose="02020603050405020304" pitchFamily="18" charset="0"/>
              </a:rPr>
              <a:t> </a:t>
            </a:r>
            <a:r>
              <a:rPr sz="2000" spc="-25">
                <a:solidFill>
                  <a:srgbClr val="DAECFA"/>
                </a:solidFill>
                <a:latin typeface="Times New Roman" panose="02020603050405020304" pitchFamily="18" charset="0"/>
                <a:cs typeface="Times New Roman" panose="02020603050405020304" pitchFamily="18" charset="0"/>
              </a:rPr>
              <a:t>data,</a:t>
            </a:r>
            <a:r>
              <a:rPr sz="2000" spc="5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where</a:t>
            </a:r>
            <a:r>
              <a:rPr sz="2000" spc="-2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order</a:t>
            </a:r>
            <a:r>
              <a:rPr sz="2000" spc="15">
                <a:solidFill>
                  <a:srgbClr val="DAECFA"/>
                </a:solidFill>
                <a:latin typeface="Times New Roman" panose="02020603050405020304" pitchFamily="18" charset="0"/>
                <a:cs typeface="Times New Roman" panose="02020603050405020304" pitchFamily="18" charset="0"/>
              </a:rPr>
              <a:t> </a:t>
            </a:r>
            <a:r>
              <a:rPr sz="2000" spc="40">
                <a:solidFill>
                  <a:srgbClr val="DAECFA"/>
                </a:solidFill>
                <a:latin typeface="Times New Roman" panose="02020603050405020304" pitchFamily="18" charset="0"/>
                <a:cs typeface="Times New Roman" panose="02020603050405020304" pitchFamily="18" charset="0"/>
              </a:rPr>
              <a:t>is</a:t>
            </a:r>
            <a:r>
              <a:rPr sz="2000" spc="-75">
                <a:solidFill>
                  <a:srgbClr val="DAECFA"/>
                </a:solidFill>
                <a:latin typeface="Times New Roman" panose="02020603050405020304" pitchFamily="18" charset="0"/>
                <a:cs typeface="Times New Roman" panose="02020603050405020304" pitchFamily="18" charset="0"/>
              </a:rPr>
              <a:t> </a:t>
            </a:r>
            <a:r>
              <a:rPr sz="2000" spc="11">
                <a:solidFill>
                  <a:srgbClr val="DAECFA"/>
                </a:solidFill>
                <a:latin typeface="Times New Roman" panose="02020603050405020304" pitchFamily="18" charset="0"/>
                <a:cs typeface="Times New Roman" panose="02020603050405020304" pitchFamily="18" charset="0"/>
              </a:rPr>
              <a:t>important.</a:t>
            </a:r>
            <a:r>
              <a:rPr sz="2000" spc="-17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Long</a:t>
            </a:r>
            <a:r>
              <a:rPr sz="2000" spc="-60">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term</a:t>
            </a:r>
            <a:r>
              <a:rPr sz="2000" spc="71">
                <a:solidFill>
                  <a:srgbClr val="DAECFA"/>
                </a:solidFill>
                <a:latin typeface="Times New Roman" panose="02020603050405020304" pitchFamily="18" charset="0"/>
                <a:cs typeface="Times New Roman" panose="02020603050405020304" pitchFamily="18" charset="0"/>
              </a:rPr>
              <a:t> </a:t>
            </a:r>
            <a:r>
              <a:rPr sz="2000" spc="11">
                <a:solidFill>
                  <a:srgbClr val="DAECFA"/>
                </a:solidFill>
                <a:latin typeface="Times New Roman" panose="02020603050405020304" pitchFamily="18" charset="0"/>
                <a:cs typeface="Times New Roman" panose="02020603050405020304" pitchFamily="18" charset="0"/>
              </a:rPr>
              <a:t>dependencies  </a:t>
            </a:r>
            <a:r>
              <a:rPr sz="2000" spc="-5">
                <a:solidFill>
                  <a:srgbClr val="DAECFA"/>
                </a:solidFill>
                <a:latin typeface="Times New Roman" panose="02020603050405020304" pitchFamily="18" charset="0"/>
                <a:cs typeface="Times New Roman" panose="02020603050405020304" pitchFamily="18" charset="0"/>
              </a:rPr>
              <a:t>can</a:t>
            </a:r>
            <a:r>
              <a:rPr sz="2000" spc="-2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be</a:t>
            </a:r>
            <a:r>
              <a:rPr sz="2000" spc="51">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preserved</a:t>
            </a:r>
            <a:r>
              <a:rPr sz="2000" spc="-23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with</a:t>
            </a:r>
            <a:r>
              <a:rPr sz="2000" spc="-20">
                <a:solidFill>
                  <a:srgbClr val="DAECFA"/>
                </a:solidFill>
                <a:latin typeface="Times New Roman" panose="02020603050405020304" pitchFamily="18" charset="0"/>
                <a:cs typeface="Times New Roman" panose="02020603050405020304" pitchFamily="18" charset="0"/>
              </a:rPr>
              <a:t> </a:t>
            </a:r>
            <a:r>
              <a:rPr sz="2000">
                <a:solidFill>
                  <a:srgbClr val="DAECFA"/>
                </a:solidFill>
                <a:latin typeface="Times New Roman" panose="02020603050405020304" pitchFamily="18" charset="0"/>
                <a:cs typeface="Times New Roman" panose="02020603050405020304" pitchFamily="18" charset="0"/>
              </a:rPr>
              <a:t>the</a:t>
            </a:r>
            <a:r>
              <a:rPr sz="2000" spc="-25">
                <a:solidFill>
                  <a:srgbClr val="DAECFA"/>
                </a:solidFill>
                <a:latin typeface="Times New Roman" panose="02020603050405020304" pitchFamily="18" charset="0"/>
                <a:cs typeface="Times New Roman" panose="02020603050405020304" pitchFamily="18" charset="0"/>
              </a:rPr>
              <a:t> </a:t>
            </a:r>
            <a:r>
              <a:rPr sz="2000" spc="31">
                <a:solidFill>
                  <a:srgbClr val="DAECFA"/>
                </a:solidFill>
                <a:latin typeface="Times New Roman" panose="02020603050405020304" pitchFamily="18" charset="0"/>
                <a:cs typeface="Times New Roman" panose="02020603050405020304" pitchFamily="18" charset="0"/>
              </a:rPr>
              <a:t>help</a:t>
            </a:r>
            <a:r>
              <a:rPr sz="2000" spc="-155">
                <a:solidFill>
                  <a:srgbClr val="DAECFA"/>
                </a:solidFill>
                <a:latin typeface="Times New Roman" panose="02020603050405020304" pitchFamily="18" charset="0"/>
                <a:cs typeface="Times New Roman" panose="02020603050405020304" pitchFamily="18" charset="0"/>
              </a:rPr>
              <a:t> </a:t>
            </a:r>
            <a:r>
              <a:rPr sz="2000" spc="5">
                <a:solidFill>
                  <a:srgbClr val="DAECFA"/>
                </a:solidFill>
                <a:latin typeface="Times New Roman" panose="02020603050405020304" pitchFamily="18" charset="0"/>
                <a:cs typeface="Times New Roman" panose="02020603050405020304" pitchFamily="18" charset="0"/>
              </a:rPr>
              <a:t>of</a:t>
            </a:r>
            <a:r>
              <a:rPr sz="2000" spc="-15">
                <a:solidFill>
                  <a:srgbClr val="DAECFA"/>
                </a:solidFill>
                <a:latin typeface="Times New Roman" panose="02020603050405020304" pitchFamily="18" charset="0"/>
                <a:cs typeface="Times New Roman" panose="02020603050405020304" pitchFamily="18" charset="0"/>
              </a:rPr>
              <a:t> </a:t>
            </a:r>
            <a:r>
              <a:rPr sz="2000" spc="20">
                <a:solidFill>
                  <a:srgbClr val="DAECFA"/>
                </a:solidFill>
                <a:latin typeface="Times New Roman" panose="02020603050405020304" pitchFamily="18" charset="0"/>
                <a:cs typeface="Times New Roman" panose="02020603050405020304" pitchFamily="18" charset="0"/>
              </a:rPr>
              <a:t>loops,</a:t>
            </a:r>
            <a:r>
              <a:rPr sz="2000" spc="-180">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containing</a:t>
            </a:r>
            <a:r>
              <a:rPr sz="2000" spc="-21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four</a:t>
            </a:r>
            <a:r>
              <a:rPr sz="2000" spc="-71">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interacting</a:t>
            </a:r>
            <a:r>
              <a:rPr sz="2000" spc="-215">
                <a:solidFill>
                  <a:srgbClr val="DAECFA"/>
                </a:solidFill>
                <a:latin typeface="Times New Roman" panose="02020603050405020304" pitchFamily="18" charset="0"/>
                <a:cs typeface="Times New Roman" panose="02020603050405020304" pitchFamily="18" charset="0"/>
              </a:rPr>
              <a:t> </a:t>
            </a:r>
            <a:r>
              <a:rPr sz="2000" spc="15">
                <a:solidFill>
                  <a:srgbClr val="DAECFA"/>
                </a:solidFill>
                <a:latin typeface="Times New Roman" panose="02020603050405020304" pitchFamily="18" charset="0"/>
                <a:cs typeface="Times New Roman" panose="02020603050405020304" pitchFamily="18" charset="0"/>
              </a:rPr>
              <a:t>layers.</a:t>
            </a:r>
            <a:endParaRPr sz="2000">
              <a:latin typeface="Times New Roman" panose="02020603050405020304" pitchFamily="18" charset="0"/>
              <a:cs typeface="Times New Roman" panose="02020603050405020304" pitchFamily="18" charset="0"/>
            </a:endParaRPr>
          </a:p>
        </p:txBody>
      </p:sp>
      <p:sp>
        <p:nvSpPr>
          <p:cNvPr id="5" name="object 5"/>
          <p:cNvSpPr txBox="1"/>
          <p:nvPr/>
        </p:nvSpPr>
        <p:spPr>
          <a:xfrm>
            <a:off x="457200" y="5943600"/>
            <a:ext cx="8153400" cy="320601"/>
          </a:xfrm>
          <a:prstGeom prst="rect">
            <a:avLst/>
          </a:prstGeom>
        </p:spPr>
        <p:txBody>
          <a:bodyPr vert="horz" wrap="square" lIns="0" tIns="12700" rIns="0" bIns="0" rtlCol="0">
            <a:spAutoFit/>
          </a:bodyPr>
          <a:lstStyle/>
          <a:p>
            <a:pPr marL="12700" algn="just">
              <a:spcBef>
                <a:spcPts val="100"/>
              </a:spcBef>
            </a:pPr>
            <a:r>
              <a:rPr sz="2000" b="1" spc="-15">
                <a:solidFill>
                  <a:srgbClr val="DAECFA"/>
                </a:solidFill>
                <a:latin typeface="Times New Roman" panose="02020603050405020304" pitchFamily="18" charset="0"/>
                <a:cs typeface="Times New Roman" panose="02020603050405020304" pitchFamily="18" charset="0"/>
              </a:rPr>
              <a:t>The </a:t>
            </a:r>
            <a:r>
              <a:rPr sz="2000" b="1" spc="-11">
                <a:solidFill>
                  <a:srgbClr val="DAECFA"/>
                </a:solidFill>
                <a:latin typeface="Times New Roman" panose="02020603050405020304" pitchFamily="18" charset="0"/>
                <a:cs typeface="Times New Roman" panose="02020603050405020304" pitchFamily="18" charset="0"/>
              </a:rPr>
              <a:t>repeating </a:t>
            </a:r>
            <a:r>
              <a:rPr sz="2000" b="1" spc="-5">
                <a:solidFill>
                  <a:srgbClr val="DAECFA"/>
                </a:solidFill>
                <a:latin typeface="Times New Roman" panose="02020603050405020304" pitchFamily="18" charset="0"/>
                <a:cs typeface="Times New Roman" panose="02020603050405020304" pitchFamily="18" charset="0"/>
              </a:rPr>
              <a:t>module </a:t>
            </a:r>
            <a:r>
              <a:rPr sz="2000" b="1" spc="5">
                <a:solidFill>
                  <a:srgbClr val="DAECFA"/>
                </a:solidFill>
                <a:latin typeface="Times New Roman" panose="02020603050405020304" pitchFamily="18" charset="0"/>
                <a:cs typeface="Times New Roman" panose="02020603050405020304" pitchFamily="18" charset="0"/>
              </a:rPr>
              <a:t>in </a:t>
            </a:r>
            <a:r>
              <a:rPr sz="2000" b="1">
                <a:solidFill>
                  <a:srgbClr val="DAECFA"/>
                </a:solidFill>
                <a:latin typeface="Times New Roman" panose="02020603050405020304" pitchFamily="18" charset="0"/>
                <a:cs typeface="Times New Roman" panose="02020603050405020304" pitchFamily="18" charset="0"/>
              </a:rPr>
              <a:t>an </a:t>
            </a:r>
            <a:r>
              <a:rPr sz="2000" b="1" spc="-5">
                <a:solidFill>
                  <a:srgbClr val="DAECFA"/>
                </a:solidFill>
                <a:latin typeface="Times New Roman" panose="02020603050405020304" pitchFamily="18" charset="0"/>
                <a:cs typeface="Times New Roman" panose="02020603050405020304" pitchFamily="18" charset="0"/>
              </a:rPr>
              <a:t>LSTM </a:t>
            </a:r>
            <a:r>
              <a:rPr sz="2000" b="1" spc="-15">
                <a:solidFill>
                  <a:srgbClr val="DAECFA"/>
                </a:solidFill>
                <a:latin typeface="Times New Roman" panose="02020603050405020304" pitchFamily="18" charset="0"/>
                <a:cs typeface="Times New Roman" panose="02020603050405020304" pitchFamily="18" charset="0"/>
              </a:rPr>
              <a:t>contains four </a:t>
            </a:r>
            <a:r>
              <a:rPr sz="2000" b="1" spc="-11">
                <a:solidFill>
                  <a:srgbClr val="DAECFA"/>
                </a:solidFill>
                <a:latin typeface="Times New Roman" panose="02020603050405020304" pitchFamily="18" charset="0"/>
                <a:cs typeface="Times New Roman" panose="02020603050405020304" pitchFamily="18" charset="0"/>
              </a:rPr>
              <a:t>interacting</a:t>
            </a:r>
            <a:r>
              <a:rPr sz="2000" b="1" spc="120">
                <a:solidFill>
                  <a:srgbClr val="DAECFA"/>
                </a:solidFill>
                <a:latin typeface="Times New Roman" panose="02020603050405020304" pitchFamily="18" charset="0"/>
                <a:cs typeface="Times New Roman" panose="02020603050405020304" pitchFamily="18" charset="0"/>
              </a:rPr>
              <a:t> </a:t>
            </a:r>
            <a:r>
              <a:rPr sz="2000" b="1">
                <a:solidFill>
                  <a:srgbClr val="DAECFA"/>
                </a:solidFill>
                <a:latin typeface="Times New Roman" panose="02020603050405020304" pitchFamily="18" charset="0"/>
                <a:cs typeface="Times New Roman" panose="02020603050405020304" pitchFamily="18" charset="0"/>
              </a:rPr>
              <a:t>layers</a:t>
            </a:r>
            <a:endParaRPr sz="2000">
              <a:latin typeface="Times New Roman" panose="02020603050405020304" pitchFamily="18" charset="0"/>
              <a:cs typeface="Times New Roman" panose="02020603050405020304" pitchFamily="18" charset="0"/>
            </a:endParaRPr>
          </a:p>
        </p:txBody>
      </p:sp>
      <p:sp>
        <p:nvSpPr>
          <p:cNvPr id="6" name="object 6"/>
          <p:cNvSpPr txBox="1"/>
          <p:nvPr/>
        </p:nvSpPr>
        <p:spPr>
          <a:xfrm>
            <a:off x="3261994" y="5372575"/>
            <a:ext cx="4934585" cy="197490"/>
          </a:xfrm>
          <a:prstGeom prst="rect">
            <a:avLst/>
          </a:prstGeom>
        </p:spPr>
        <p:txBody>
          <a:bodyPr vert="horz" wrap="square" lIns="0" tIns="12700" rIns="0" bIns="0" rtlCol="0">
            <a:spAutoFit/>
          </a:bodyPr>
          <a:lstStyle/>
          <a:p>
            <a:pPr marL="12700">
              <a:spcBef>
                <a:spcPts val="100"/>
              </a:spcBef>
            </a:pPr>
            <a:r>
              <a:rPr sz="1200" spc="-20">
                <a:solidFill>
                  <a:srgbClr val="DAECFA"/>
                </a:solidFill>
                <a:latin typeface="Carlito"/>
                <a:cs typeface="Carlito"/>
              </a:rPr>
              <a:t>Source:</a:t>
            </a:r>
            <a:r>
              <a:rPr sz="1200" spc="111">
                <a:solidFill>
                  <a:srgbClr val="DAECFA"/>
                </a:solidFill>
                <a:latin typeface="Carlito"/>
                <a:cs typeface="Carlito"/>
              </a:rPr>
              <a:t> </a:t>
            </a:r>
            <a:r>
              <a:rPr sz="1200" u="sng">
                <a:solidFill>
                  <a:srgbClr val="FFFFFF"/>
                </a:solidFill>
                <a:uFill>
                  <a:solidFill>
                    <a:srgbClr val="FFFFFF"/>
                  </a:solidFill>
                </a:uFill>
                <a:latin typeface="URW Gothic"/>
                <a:cs typeface="URW Gothic"/>
                <a:hlinkClick r:id="rId3"/>
              </a:rPr>
              <a:t>https://colah.github.io/posts/2015-08-Understanding-LSTMs/</a:t>
            </a:r>
            <a:endParaRPr sz="1200">
              <a:latin typeface="URW Gothic"/>
              <a:cs typeface="URW Gothic"/>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93367"/>
            <a:ext cx="6737933" cy="625833"/>
          </a:xfrm>
        </p:spPr>
        <p:txBody>
          <a:bodyPr spcFirstLastPara="1" vert="horz" wrap="square" lIns="91425" tIns="91425" rIns="91425" bIns="91425" rtlCol="0" anchor="t" anchorCtr="0">
            <a:noAutofit/>
          </a:bodyPr>
          <a:lstStyle/>
          <a:p>
            <a:pPr marL="12700"/>
            <a:r>
              <a:rPr lang="en-US" sz="3000" spc="11" dirty="0">
                <a:latin typeface="Castellar" panose="020A0402060406010301" pitchFamily="18" charset="77"/>
              </a:rPr>
              <a:t>Motivation:</a:t>
            </a:r>
          </a:p>
        </p:txBody>
      </p:sp>
      <p:sp>
        <p:nvSpPr>
          <p:cNvPr id="3" name="object 3"/>
          <p:cNvSpPr txBox="1"/>
          <p:nvPr/>
        </p:nvSpPr>
        <p:spPr>
          <a:xfrm>
            <a:off x="457200" y="1219200"/>
            <a:ext cx="7772400" cy="54864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Almost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propagates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feelings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thoughts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between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people.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Today's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corpus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very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heterogenous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nature.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Everybody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their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own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because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diversity</a:t>
            </a:r>
            <a:r>
              <a:rPr lang="en-GB" sz="2000"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composers</a:t>
            </a:r>
            <a:r>
              <a:rPr lang="en-GB" sz="2000"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musicians</a:t>
            </a:r>
            <a:r>
              <a:rPr lang="en-GB" sz="2000"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there.</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Many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streaming services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like Spotify, Amazon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Pandora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uses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state-of-the-art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(SOTA)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find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similarities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patterns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that, tracks </a:t>
            </a:r>
            <a:r>
              <a:rPr lang="en-GB" sz="2000" spc="-40"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categorized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classes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known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Based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on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one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listen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to, the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algorithm</a:t>
            </a:r>
            <a:r>
              <a:rPr lang="en-GB" sz="2000"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a:t>
            </a:r>
            <a:r>
              <a:rPr lang="en-GB" sz="2000"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recommend</a:t>
            </a:r>
            <a:r>
              <a:rPr lang="en-GB" sz="2000"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related</a:t>
            </a:r>
            <a:r>
              <a:rPr lang="en-GB" sz="2000"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songs.</a:t>
            </a: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listeners, </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motivated to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get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insight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into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some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classification  techniques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try out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experiments using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different machine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learning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algorithms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see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we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can  </a:t>
            </a:r>
            <a:r>
              <a:rPr lang="en-GB" sz="2000" spc="20" dirty="0">
                <a:solidFill>
                  <a:schemeClr val="lt1"/>
                </a:solidFill>
                <a:latin typeface="Times New Roman" panose="02020603050405020304" pitchFamily="18" charset="0"/>
                <a:ea typeface="Montserrat"/>
                <a:cs typeface="Times New Roman" panose="02020603050405020304" pitchFamily="18" charset="0"/>
                <a:sym typeface="Montserrat"/>
              </a:rPr>
              <a:t>improve</a:t>
            </a:r>
            <a:r>
              <a:rPr lang="en-GB" sz="2000"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11" dirty="0">
                <a:solidFill>
                  <a:schemeClr val="lt1"/>
                </a:solidFill>
                <a:latin typeface="Times New Roman" panose="02020603050405020304" pitchFamily="18" charset="0"/>
                <a:ea typeface="Montserrat"/>
                <a:cs typeface="Times New Roman" panose="02020603050405020304" pitchFamily="18" charset="0"/>
                <a:sym typeface="Montserrat"/>
              </a:rPr>
              <a:t>any</a:t>
            </a:r>
            <a:r>
              <a:rPr lang="en-GB" sz="2000"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these</a:t>
            </a:r>
            <a:r>
              <a:rPr lang="en-GB" sz="2000"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spc="5" dirty="0">
                <a:solidFill>
                  <a:schemeClr val="lt1"/>
                </a:solidFill>
                <a:latin typeface="Times New Roman" panose="02020603050405020304" pitchFamily="18" charset="0"/>
                <a:ea typeface="Montserrat"/>
                <a:cs typeface="Times New Roman" panose="02020603050405020304" pitchFamily="18" charset="0"/>
                <a:sym typeface="Montserrat"/>
              </a:rPr>
              <a:t>existing</a:t>
            </a:r>
            <a:r>
              <a:rPr lang="en-GB" sz="2000"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dirty="0">
                <a:solidFill>
                  <a:schemeClr val="lt1"/>
                </a:solidFill>
                <a:latin typeface="Times New Roman" panose="02020603050405020304" pitchFamily="18" charset="0"/>
                <a:ea typeface="Montserrat"/>
                <a:cs typeface="Times New Roman" panose="02020603050405020304" pitchFamily="18" charset="0"/>
                <a:sym typeface="Montserrat"/>
              </a:rPr>
              <a:t>techniques.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25814"/>
            <a:ext cx="7772400" cy="521297"/>
          </a:xfrm>
          <a:prstGeom prst="rect">
            <a:avLst/>
          </a:prstGeom>
        </p:spPr>
        <p:txBody>
          <a:bodyPr spcFirstLastPara="1" vert="horz" wrap="square" lIns="0" tIns="15875" rIns="0" bIns="0" rtlCol="0" anchor="t" anchorCtr="0">
            <a:spAutoFit/>
          </a:bodyPr>
          <a:lstStyle/>
          <a:p>
            <a:pPr marL="12700">
              <a:spcBef>
                <a:spcPts val="125"/>
              </a:spcBef>
            </a:pPr>
            <a:r>
              <a:rPr spc="11"/>
              <a:t>Hierarchical LSTM</a:t>
            </a:r>
            <a:r>
              <a:rPr spc="155"/>
              <a:t> </a:t>
            </a:r>
            <a:r>
              <a:rPr spc="11"/>
              <a:t>Architecture</a:t>
            </a:r>
          </a:p>
        </p:txBody>
      </p:sp>
      <p:sp>
        <p:nvSpPr>
          <p:cNvPr id="7" name="object 7"/>
          <p:cNvSpPr txBox="1"/>
          <p:nvPr/>
        </p:nvSpPr>
        <p:spPr>
          <a:xfrm>
            <a:off x="3124200" y="5765799"/>
            <a:ext cx="3597275" cy="197490"/>
          </a:xfrm>
          <a:prstGeom prst="rect">
            <a:avLst/>
          </a:prstGeom>
        </p:spPr>
        <p:txBody>
          <a:bodyPr vert="horz" wrap="square" lIns="0" tIns="12700" rIns="0" bIns="0" rtlCol="0">
            <a:spAutoFit/>
          </a:bodyPr>
          <a:lstStyle/>
          <a:p>
            <a:pPr marL="12700">
              <a:spcBef>
                <a:spcPts val="100"/>
              </a:spcBef>
            </a:pPr>
            <a:r>
              <a:rPr sz="1200" spc="-25">
                <a:solidFill>
                  <a:srgbClr val="DAECFA"/>
                </a:solidFill>
                <a:latin typeface="Times New Roman" panose="02020603050405020304" pitchFamily="18" charset="0"/>
                <a:cs typeface="Times New Roman" panose="02020603050405020304" pitchFamily="18" charset="0"/>
              </a:rPr>
              <a:t>Adopted </a:t>
            </a:r>
            <a:r>
              <a:rPr sz="1200" spc="-20">
                <a:solidFill>
                  <a:srgbClr val="DAECFA"/>
                </a:solidFill>
                <a:latin typeface="Times New Roman" panose="02020603050405020304" pitchFamily="18" charset="0"/>
                <a:cs typeface="Times New Roman" panose="02020603050405020304" pitchFamily="18" charset="0"/>
              </a:rPr>
              <a:t>from </a:t>
            </a:r>
            <a:r>
              <a:rPr sz="1200" spc="-5">
                <a:solidFill>
                  <a:srgbClr val="DAECFA"/>
                </a:solidFill>
                <a:latin typeface="Times New Roman" panose="02020603050405020304" pitchFamily="18" charset="0"/>
                <a:cs typeface="Times New Roman" panose="02020603050405020304" pitchFamily="18" charset="0"/>
              </a:rPr>
              <a:t>[2] </a:t>
            </a:r>
            <a:r>
              <a:rPr sz="1200" spc="25">
                <a:solidFill>
                  <a:srgbClr val="DAECFA"/>
                </a:solidFill>
                <a:latin typeface="Times New Roman" panose="02020603050405020304" pitchFamily="18" charset="0"/>
                <a:cs typeface="Times New Roman" panose="02020603050405020304" pitchFamily="18" charset="0"/>
              </a:rPr>
              <a:t>(</a:t>
            </a:r>
            <a:r>
              <a:rPr sz="1200" spc="25">
                <a:solidFill>
                  <a:srgbClr val="FFFFFF"/>
                </a:solidFill>
                <a:latin typeface="Times New Roman" panose="02020603050405020304" pitchFamily="18" charset="0"/>
                <a:cs typeface="Times New Roman" panose="02020603050405020304" pitchFamily="18" charset="0"/>
              </a:rPr>
              <a:t>Tang </a:t>
            </a:r>
            <a:r>
              <a:rPr sz="1200" spc="-15">
                <a:solidFill>
                  <a:srgbClr val="FFFFFF"/>
                </a:solidFill>
                <a:latin typeface="Times New Roman" panose="02020603050405020304" pitchFamily="18" charset="0"/>
                <a:cs typeface="Times New Roman" panose="02020603050405020304" pitchFamily="18" charset="0"/>
              </a:rPr>
              <a:t>et al.</a:t>
            </a:r>
            <a:r>
              <a:rPr sz="1200" spc="-15">
                <a:solidFill>
                  <a:srgbClr val="DAECFA"/>
                </a:solidFill>
                <a:latin typeface="Times New Roman" panose="02020603050405020304" pitchFamily="18" charset="0"/>
                <a:cs typeface="Times New Roman" panose="02020603050405020304" pitchFamily="18" charset="0"/>
              </a:rPr>
              <a:t>) with some</a:t>
            </a:r>
            <a:r>
              <a:rPr sz="1200" spc="-5">
                <a:solidFill>
                  <a:srgbClr val="DAECFA"/>
                </a:solidFill>
                <a:latin typeface="Times New Roman" panose="02020603050405020304" pitchFamily="18" charset="0"/>
                <a:cs typeface="Times New Roman" panose="02020603050405020304" pitchFamily="18" charset="0"/>
              </a:rPr>
              <a:t> modifications.</a:t>
            </a:r>
            <a:endParaRPr sz="1200">
              <a:latin typeface="Times New Roman" panose="02020603050405020304" pitchFamily="18" charset="0"/>
              <a:cs typeface="Times New Roman" panose="02020603050405020304" pitchFamily="18" charset="0"/>
            </a:endParaRPr>
          </a:p>
        </p:txBody>
      </p:sp>
      <p:pic>
        <p:nvPicPr>
          <p:cNvPr id="10" name="Picture 9" descr="Diagram: Hierarchical LSTM&#10;">
            <a:extLst>
              <a:ext uri="{FF2B5EF4-FFF2-40B4-BE49-F238E27FC236}">
                <a16:creationId xmlns:a16="http://schemas.microsoft.com/office/drawing/2014/main" id="{0BB709D8-86FF-6882-8EFC-D54CA5D8A5F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447800"/>
            <a:ext cx="8929991"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798" y="304800"/>
            <a:ext cx="9296801" cy="521939"/>
          </a:xfrm>
          <a:prstGeom prst="rect">
            <a:avLst/>
          </a:prstGeom>
        </p:spPr>
        <p:txBody>
          <a:bodyPr spcFirstLastPara="1" vert="horz" wrap="square" lIns="0" tIns="16511" rIns="0" bIns="0" rtlCol="0" anchor="t" anchorCtr="0">
            <a:spAutoFit/>
          </a:bodyPr>
          <a:lstStyle/>
          <a:p>
            <a:pPr marL="12700">
              <a:spcBef>
                <a:spcPts val="131"/>
              </a:spcBef>
            </a:pPr>
            <a:r>
              <a:rPr sz="3200" b="0" spc="11">
                <a:solidFill>
                  <a:srgbClr val="FFAB40"/>
                </a:solidFill>
                <a:latin typeface="Montserrat ExtraBold"/>
              </a:rPr>
              <a:t>Functionality of the LSTM classifiers</a:t>
            </a:r>
            <a:endParaRPr spc="5">
              <a:solidFill>
                <a:schemeClr val="bg1"/>
              </a:solidFill>
            </a:endParaRPr>
          </a:p>
        </p:txBody>
      </p:sp>
      <p:graphicFrame>
        <p:nvGraphicFramePr>
          <p:cNvPr id="6" name="object 3">
            <a:extLst>
              <a:ext uri="{FF2B5EF4-FFF2-40B4-BE49-F238E27FC236}">
                <a16:creationId xmlns:a16="http://schemas.microsoft.com/office/drawing/2014/main" id="{08EA32FF-7950-B89C-B1F5-AB6802C90D6E}"/>
              </a:ext>
            </a:extLst>
          </p:cNvPr>
          <p:cNvGraphicFramePr/>
          <p:nvPr>
            <p:extLst>
              <p:ext uri="{D42A27DB-BD31-4B8C-83A1-F6EECF244321}">
                <p14:modId xmlns:p14="http://schemas.microsoft.com/office/powerpoint/2010/main" val="1584300156"/>
              </p:ext>
            </p:extLst>
          </p:nvPr>
        </p:nvGraphicFramePr>
        <p:xfrm>
          <a:off x="464017" y="859625"/>
          <a:ext cx="10736580" cy="3606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 name="TextBox 71">
            <a:extLst>
              <a:ext uri="{FF2B5EF4-FFF2-40B4-BE49-F238E27FC236}">
                <a16:creationId xmlns:a16="http://schemas.microsoft.com/office/drawing/2014/main" id="{FDD436FE-C5FF-D339-64A9-88C963C7B7C9}"/>
              </a:ext>
            </a:extLst>
          </p:cNvPr>
          <p:cNvSpPr txBox="1"/>
          <p:nvPr/>
        </p:nvSpPr>
        <p:spPr>
          <a:xfrm>
            <a:off x="464018" y="4572000"/>
            <a:ext cx="10736580" cy="923330"/>
          </a:xfrm>
          <a:prstGeom prst="rect">
            <a:avLst/>
          </a:prstGeom>
          <a:noFill/>
        </p:spPr>
        <p:txBody>
          <a:bodyPr wrap="square">
            <a:spAutoFit/>
          </a:bodyPr>
          <a:lstStyle/>
          <a:p>
            <a:r>
              <a:rPr lang="en-US" sz="1800" dirty="0">
                <a:solidFill>
                  <a:srgbClr val="FFFFFF"/>
                </a:solidFill>
                <a:effectLst/>
                <a:latin typeface="Times New Roman" panose="02020603050405020304" pitchFamily="18" charset="0"/>
                <a:cs typeface="Times New Roman" panose="02020603050405020304" pitchFamily="18" charset="0"/>
              </a:rPr>
              <a:t>This hierarchical architecture, helps to tackle the multi-class classification problem, by a divide and conquer based approach, where each LSTM in the tree, is trained using samples of the relevant classes. The idea for the hierarchical LSTM model was adopted from the paper [</a:t>
            </a:r>
            <a:r>
              <a:rPr lang="en-US" sz="1800" dirty="0">
                <a:solidFill>
                  <a:srgbClr val="006DBF"/>
                </a:solidFill>
                <a:latin typeface="Times New Roman" panose="02020603050405020304" pitchFamily="18" charset="0"/>
                <a:cs typeface="Times New Roman" panose="02020603050405020304" pitchFamily="18" charset="0"/>
              </a:rPr>
              <a:t>9</a:t>
            </a:r>
            <a:r>
              <a:rPr lang="en-US" sz="1800" dirty="0">
                <a:solidFill>
                  <a:srgbClr val="FFFFFF"/>
                </a:solidFill>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97400"/>
            <a:ext cx="7543800" cy="1014381"/>
          </a:xfrm>
          <a:prstGeom prst="rect">
            <a:avLst/>
          </a:prstGeom>
        </p:spPr>
        <p:txBody>
          <a:bodyPr spcFirstLastPara="1" vert="horz" wrap="square" lIns="0" tIns="16511" rIns="0" bIns="0" rtlCol="0" anchor="t" anchorCtr="0">
            <a:spAutoFit/>
          </a:bodyPr>
          <a:lstStyle/>
          <a:p>
            <a:pPr marL="12700">
              <a:spcBef>
                <a:spcPts val="131"/>
              </a:spcBef>
            </a:pPr>
            <a:r>
              <a:rPr spc="11"/>
              <a:t>Architecture </a:t>
            </a:r>
            <a:r>
              <a:rPr spc="20"/>
              <a:t>of </a:t>
            </a:r>
            <a:r>
              <a:rPr spc="5"/>
              <a:t>the </a:t>
            </a:r>
            <a:r>
              <a:rPr spc="11"/>
              <a:t>LSTM</a:t>
            </a:r>
            <a:r>
              <a:rPr spc="204"/>
              <a:t> </a:t>
            </a:r>
            <a:r>
              <a:rPr spc="11"/>
              <a:t>networks</a:t>
            </a:r>
          </a:p>
        </p:txBody>
      </p:sp>
      <p:graphicFrame>
        <p:nvGraphicFramePr>
          <p:cNvPr id="3" name="object 3"/>
          <p:cNvGraphicFramePr>
            <a:graphicFrameLocks noGrp="1"/>
          </p:cNvGraphicFramePr>
          <p:nvPr>
            <p:extLst>
              <p:ext uri="{D42A27DB-BD31-4B8C-83A1-F6EECF244321}">
                <p14:modId xmlns:p14="http://schemas.microsoft.com/office/powerpoint/2010/main" val="954548870"/>
              </p:ext>
            </p:extLst>
          </p:nvPr>
        </p:nvGraphicFramePr>
        <p:xfrm>
          <a:off x="1251333" y="1752600"/>
          <a:ext cx="8485505" cy="4078057"/>
        </p:xfrm>
        <a:graphic>
          <a:graphicData uri="http://schemas.openxmlformats.org/drawingml/2006/table">
            <a:tbl>
              <a:tblPr firstRow="1" bandRow="1">
                <a:tableStyleId>{2D5ABB26-0587-4C30-8999-92F81FD0307C}</a:tableStyleId>
              </a:tblPr>
              <a:tblGrid>
                <a:gridCol w="4258945">
                  <a:extLst>
                    <a:ext uri="{9D8B030D-6E8A-4147-A177-3AD203B41FA5}">
                      <a16:colId xmlns:a16="http://schemas.microsoft.com/office/drawing/2014/main" val="20000"/>
                    </a:ext>
                  </a:extLst>
                </a:gridCol>
                <a:gridCol w="4226560">
                  <a:extLst>
                    <a:ext uri="{9D8B030D-6E8A-4147-A177-3AD203B41FA5}">
                      <a16:colId xmlns:a16="http://schemas.microsoft.com/office/drawing/2014/main" val="20001"/>
                    </a:ext>
                  </a:extLst>
                </a:gridCol>
              </a:tblGrid>
              <a:tr h="1188720">
                <a:tc>
                  <a:txBody>
                    <a:bodyPr/>
                    <a:lstStyle/>
                    <a:p>
                      <a:pPr marL="92710" marR="21590">
                        <a:lnSpc>
                          <a:spcPct val="100000"/>
                        </a:lnSpc>
                        <a:spcBef>
                          <a:spcPts val="380"/>
                        </a:spcBef>
                      </a:pPr>
                      <a:r>
                        <a:rPr sz="1800" b="1" spc="-5">
                          <a:solidFill>
                            <a:schemeClr val="bg1"/>
                          </a:solidFill>
                          <a:latin typeface="Times New Roman" panose="02020603050405020304" pitchFamily="18" charset="0"/>
                          <a:cs typeface="Times New Roman" panose="02020603050405020304" pitchFamily="18" charset="0"/>
                        </a:rPr>
                        <a:t>Input</a:t>
                      </a:r>
                      <a:r>
                        <a:rPr sz="1800" b="1" spc="5">
                          <a:solidFill>
                            <a:schemeClr val="bg1"/>
                          </a:solidFill>
                          <a:latin typeface="Times New Roman" panose="02020603050405020304" pitchFamily="18" charset="0"/>
                          <a:cs typeface="Times New Roman" panose="02020603050405020304" pitchFamily="18" charset="0"/>
                        </a:rPr>
                        <a:t> </a:t>
                      </a:r>
                      <a:r>
                        <a:rPr sz="1800" b="1">
                          <a:solidFill>
                            <a:schemeClr val="bg1"/>
                          </a:solidFill>
                          <a:latin typeface="Times New Roman" panose="02020603050405020304" pitchFamily="18" charset="0"/>
                          <a:cs typeface="Times New Roman" panose="02020603050405020304" pitchFamily="18" charset="0"/>
                        </a:rPr>
                        <a:t>Layer</a:t>
                      </a:r>
                      <a:endParaRPr sz="180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tc>
                  <a:txBody>
                    <a:bodyPr/>
                    <a:lstStyle/>
                    <a:p>
                      <a:pPr marL="95885">
                        <a:lnSpc>
                          <a:spcPts val="2130"/>
                        </a:lnSpc>
                        <a:spcBef>
                          <a:spcPts val="380"/>
                        </a:spcBef>
                      </a:pPr>
                      <a:r>
                        <a:rPr sz="1800" b="1" spc="-20">
                          <a:solidFill>
                            <a:schemeClr val="bg1"/>
                          </a:solidFill>
                          <a:latin typeface="Times New Roman" panose="02020603050405020304" pitchFamily="18" charset="0"/>
                          <a:cs typeface="Times New Roman" panose="02020603050405020304" pitchFamily="18" charset="0"/>
                        </a:rPr>
                        <a:t>20 </a:t>
                      </a:r>
                      <a:r>
                        <a:rPr sz="1800" b="1" spc="20">
                          <a:solidFill>
                            <a:schemeClr val="bg1"/>
                          </a:solidFill>
                          <a:latin typeface="Times New Roman" panose="02020603050405020304" pitchFamily="18" charset="0"/>
                          <a:cs typeface="Times New Roman" panose="02020603050405020304" pitchFamily="18" charset="0"/>
                        </a:rPr>
                        <a:t>MFCC, </a:t>
                      </a:r>
                      <a:r>
                        <a:rPr sz="1800" b="1" spc="-20">
                          <a:solidFill>
                            <a:schemeClr val="bg1"/>
                          </a:solidFill>
                          <a:latin typeface="Times New Roman" panose="02020603050405020304" pitchFamily="18" charset="0"/>
                          <a:cs typeface="Times New Roman" panose="02020603050405020304" pitchFamily="18" charset="0"/>
                        </a:rPr>
                        <a:t>12 </a:t>
                      </a:r>
                      <a:r>
                        <a:rPr sz="1800" b="1">
                          <a:solidFill>
                            <a:schemeClr val="bg1"/>
                          </a:solidFill>
                          <a:latin typeface="Times New Roman" panose="02020603050405020304" pitchFamily="18" charset="0"/>
                          <a:cs typeface="Times New Roman" panose="02020603050405020304" pitchFamily="18" charset="0"/>
                        </a:rPr>
                        <a:t>Chroma-STFT,</a:t>
                      </a:r>
                      <a:r>
                        <a:rPr sz="1800" b="1" spc="-100">
                          <a:solidFill>
                            <a:schemeClr val="bg1"/>
                          </a:solidFill>
                          <a:latin typeface="Times New Roman" panose="02020603050405020304" pitchFamily="18" charset="0"/>
                          <a:cs typeface="Times New Roman" panose="02020603050405020304" pitchFamily="18" charset="0"/>
                        </a:rPr>
                        <a:t> </a:t>
                      </a:r>
                      <a:r>
                        <a:rPr sz="1800" b="1">
                          <a:solidFill>
                            <a:schemeClr val="bg1"/>
                          </a:solidFill>
                          <a:latin typeface="Times New Roman" panose="02020603050405020304" pitchFamily="18" charset="0"/>
                          <a:cs typeface="Times New Roman" panose="02020603050405020304" pitchFamily="18" charset="0"/>
                        </a:rPr>
                        <a:t>1</a:t>
                      </a:r>
                      <a:endParaRPr sz="1800">
                        <a:solidFill>
                          <a:schemeClr val="bg1"/>
                        </a:solidFill>
                        <a:latin typeface="Times New Roman" panose="02020603050405020304" pitchFamily="18" charset="0"/>
                        <a:cs typeface="Times New Roman" panose="02020603050405020304" pitchFamily="18" charset="0"/>
                      </a:endParaRPr>
                    </a:p>
                    <a:p>
                      <a:pPr marL="95885" marR="248920">
                        <a:lnSpc>
                          <a:spcPts val="2180"/>
                        </a:lnSpc>
                        <a:spcBef>
                          <a:spcPts val="25"/>
                        </a:spcBef>
                      </a:pPr>
                      <a:r>
                        <a:rPr sz="1800" b="1" spc="-10">
                          <a:solidFill>
                            <a:schemeClr val="bg1"/>
                          </a:solidFill>
                          <a:latin typeface="Times New Roman" panose="02020603050405020304" pitchFamily="18" charset="0"/>
                          <a:cs typeface="Times New Roman" panose="02020603050405020304" pitchFamily="18" charset="0"/>
                        </a:rPr>
                        <a:t>Spectral </a:t>
                      </a:r>
                      <a:r>
                        <a:rPr sz="1800" b="1" spc="-5">
                          <a:solidFill>
                            <a:schemeClr val="bg1"/>
                          </a:solidFill>
                          <a:latin typeface="Times New Roman" panose="02020603050405020304" pitchFamily="18" charset="0"/>
                          <a:cs typeface="Times New Roman" panose="02020603050405020304" pitchFamily="18" charset="0"/>
                        </a:rPr>
                        <a:t>Centroid, </a:t>
                      </a:r>
                      <a:r>
                        <a:rPr sz="1800" b="1">
                          <a:solidFill>
                            <a:schemeClr val="bg1"/>
                          </a:solidFill>
                          <a:latin typeface="Times New Roman" panose="02020603050405020304" pitchFamily="18" charset="0"/>
                          <a:cs typeface="Times New Roman" panose="02020603050405020304" pitchFamily="18" charset="0"/>
                        </a:rPr>
                        <a:t>7 </a:t>
                      </a:r>
                      <a:r>
                        <a:rPr sz="1800" b="1" spc="-10">
                          <a:solidFill>
                            <a:schemeClr val="bg1"/>
                          </a:solidFill>
                          <a:latin typeface="Times New Roman" panose="02020603050405020304" pitchFamily="18" charset="0"/>
                          <a:cs typeface="Times New Roman" panose="02020603050405020304" pitchFamily="18" charset="0"/>
                        </a:rPr>
                        <a:t>Spectral  </a:t>
                      </a:r>
                      <a:r>
                        <a:rPr sz="1800" b="1">
                          <a:solidFill>
                            <a:schemeClr val="bg1"/>
                          </a:solidFill>
                          <a:latin typeface="Times New Roman" panose="02020603050405020304" pitchFamily="18" charset="0"/>
                          <a:cs typeface="Times New Roman" panose="02020603050405020304" pitchFamily="18" charset="0"/>
                        </a:rPr>
                        <a:t>Contrast, </a:t>
                      </a:r>
                      <a:r>
                        <a:rPr sz="1800" b="1" spc="-10">
                          <a:solidFill>
                            <a:schemeClr val="bg1"/>
                          </a:solidFill>
                          <a:latin typeface="Times New Roman" panose="02020603050405020304" pitchFamily="18" charset="0"/>
                          <a:cs typeface="Times New Roman" panose="02020603050405020304" pitchFamily="18" charset="0"/>
                        </a:rPr>
                        <a:t>total </a:t>
                      </a:r>
                      <a:r>
                        <a:rPr sz="1800" b="1" spc="-20">
                          <a:solidFill>
                            <a:schemeClr val="bg1"/>
                          </a:solidFill>
                          <a:latin typeface="Times New Roman" panose="02020603050405020304" pitchFamily="18" charset="0"/>
                          <a:cs typeface="Times New Roman" panose="02020603050405020304" pitchFamily="18" charset="0"/>
                        </a:rPr>
                        <a:t>40 </a:t>
                      </a:r>
                      <a:r>
                        <a:rPr sz="1800" b="1" spc="-10">
                          <a:solidFill>
                            <a:schemeClr val="bg1"/>
                          </a:solidFill>
                          <a:latin typeface="Times New Roman" panose="02020603050405020304" pitchFamily="18" charset="0"/>
                          <a:cs typeface="Times New Roman" panose="02020603050405020304" pitchFamily="18" charset="0"/>
                        </a:rPr>
                        <a:t>features obtained  </a:t>
                      </a:r>
                      <a:r>
                        <a:rPr sz="1800" b="1" spc="5">
                          <a:solidFill>
                            <a:schemeClr val="bg1"/>
                          </a:solidFill>
                          <a:latin typeface="Times New Roman" panose="02020603050405020304" pitchFamily="18" charset="0"/>
                          <a:cs typeface="Times New Roman" panose="02020603050405020304" pitchFamily="18" charset="0"/>
                        </a:rPr>
                        <a:t>as</a:t>
                      </a:r>
                      <a:r>
                        <a:rPr sz="1800" b="1" spc="-30">
                          <a:solidFill>
                            <a:schemeClr val="bg1"/>
                          </a:solidFill>
                          <a:latin typeface="Times New Roman" panose="02020603050405020304" pitchFamily="18" charset="0"/>
                          <a:cs typeface="Times New Roman" panose="02020603050405020304" pitchFamily="18" charset="0"/>
                        </a:rPr>
                        <a:t> </a:t>
                      </a:r>
                      <a:r>
                        <a:rPr sz="1800" b="1" spc="-10">
                          <a:solidFill>
                            <a:schemeClr val="bg1"/>
                          </a:solidFill>
                          <a:latin typeface="Times New Roman" panose="02020603050405020304" pitchFamily="18" charset="0"/>
                          <a:cs typeface="Times New Roman" panose="02020603050405020304" pitchFamily="18" charset="0"/>
                        </a:rPr>
                        <a:t>input</a:t>
                      </a:r>
                      <a:endParaRPr sz="1800">
                        <a:solidFill>
                          <a:schemeClr val="bg1"/>
                        </a:solidFill>
                        <a:latin typeface="Times New Roman" panose="02020603050405020304" pitchFamily="18" charset="0"/>
                        <a:cs typeface="Times New Roman" panose="02020603050405020304" pitchFamily="18" charset="0"/>
                      </a:endParaRPr>
                    </a:p>
                  </a:txBody>
                  <a:tcPr marL="0" marR="0" marT="48260" marB="0">
                    <a:lnL w="12700">
                      <a:solidFill>
                        <a:srgbClr val="45A4EC"/>
                      </a:solidFill>
                      <a:prstDash val="solid"/>
                    </a:lnL>
                    <a:lnR w="12700">
                      <a:solidFill>
                        <a:srgbClr val="45A4EC"/>
                      </a:solidFill>
                      <a:prstDash val="solid"/>
                    </a:lnR>
                    <a:lnT w="12700">
                      <a:solidFill>
                        <a:srgbClr val="45A4EC"/>
                      </a:solidFill>
                      <a:prstDash val="solid"/>
                    </a:lnT>
                    <a:lnB w="28575">
                      <a:solidFill>
                        <a:srgbClr val="45A4EC"/>
                      </a:solidFill>
                      <a:prstDash val="solid"/>
                    </a:lnB>
                    <a:noFill/>
                  </a:tcPr>
                </a:tc>
                <a:extLst>
                  <a:ext uri="{0D108BD9-81ED-4DB2-BD59-A6C34878D82A}">
                    <a16:rowId xmlns:a16="http://schemas.microsoft.com/office/drawing/2014/main" val="10000"/>
                  </a:ext>
                </a:extLst>
              </a:tr>
              <a:tr h="710819">
                <a:tc>
                  <a:txBody>
                    <a:bodyPr/>
                    <a:lstStyle/>
                    <a:p>
                      <a:pPr marL="92710" marR="21590">
                        <a:lnSpc>
                          <a:spcPct val="100000"/>
                        </a:lnSpc>
                        <a:spcBef>
                          <a:spcPts val="315"/>
                        </a:spcBef>
                      </a:pPr>
                      <a:r>
                        <a:rPr sz="1800">
                          <a:solidFill>
                            <a:schemeClr val="bg1"/>
                          </a:solidFill>
                          <a:latin typeface="Times New Roman" panose="02020603050405020304" pitchFamily="18" charset="0"/>
                          <a:cs typeface="Times New Roman" panose="02020603050405020304" pitchFamily="18" charset="0"/>
                        </a:rPr>
                        <a:t>Hidden Layer</a:t>
                      </a:r>
                      <a:r>
                        <a:rPr sz="1800" spc="-15">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I</a:t>
                      </a: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tc>
                  <a:txBody>
                    <a:bodyPr/>
                    <a:lstStyle/>
                    <a:p>
                      <a:pPr marL="95885">
                        <a:lnSpc>
                          <a:spcPct val="100000"/>
                        </a:lnSpc>
                        <a:spcBef>
                          <a:spcPts val="315"/>
                        </a:spcBef>
                      </a:pPr>
                      <a:r>
                        <a:rPr sz="1800" spc="-15">
                          <a:solidFill>
                            <a:schemeClr val="bg1"/>
                          </a:solidFill>
                          <a:latin typeface="Times New Roman" panose="02020603050405020304" pitchFamily="18" charset="0"/>
                          <a:cs typeface="Times New Roman" panose="02020603050405020304" pitchFamily="18" charset="0"/>
                        </a:rPr>
                        <a:t>64 </a:t>
                      </a:r>
                      <a:r>
                        <a:rPr sz="1800" spc="15">
                          <a:solidFill>
                            <a:schemeClr val="bg1"/>
                          </a:solidFill>
                          <a:latin typeface="Times New Roman" panose="02020603050405020304" pitchFamily="18" charset="0"/>
                          <a:cs typeface="Times New Roman" panose="02020603050405020304" pitchFamily="18" charset="0"/>
                        </a:rPr>
                        <a:t>LSTM</a:t>
                      </a:r>
                      <a:r>
                        <a:rPr sz="1800" spc="-4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28575">
                      <a:solidFill>
                        <a:srgbClr val="45A4EC"/>
                      </a:solidFill>
                      <a:prstDash val="solid"/>
                    </a:lnT>
                    <a:lnB w="12700">
                      <a:solidFill>
                        <a:srgbClr val="45A4EC"/>
                      </a:solidFill>
                      <a:prstDash val="solid"/>
                    </a:lnB>
                    <a:noFill/>
                  </a:tcPr>
                </a:tc>
                <a:extLst>
                  <a:ext uri="{0D108BD9-81ED-4DB2-BD59-A6C34878D82A}">
                    <a16:rowId xmlns:a16="http://schemas.microsoft.com/office/drawing/2014/main" val="10001"/>
                  </a:ext>
                </a:extLst>
              </a:tr>
              <a:tr h="710947">
                <a:tc>
                  <a:txBody>
                    <a:bodyPr/>
                    <a:lstStyle/>
                    <a:p>
                      <a:pPr marL="92710">
                        <a:lnSpc>
                          <a:spcPct val="100000"/>
                        </a:lnSpc>
                        <a:spcBef>
                          <a:spcPts val="325"/>
                        </a:spcBef>
                        <a:tabLst>
                          <a:tab pos="2895600" algn="l"/>
                        </a:tabLst>
                      </a:pPr>
                      <a:r>
                        <a:rPr sz="1800">
                          <a:solidFill>
                            <a:schemeClr val="bg1"/>
                          </a:solidFill>
                          <a:latin typeface="Times New Roman" panose="02020603050405020304" pitchFamily="18" charset="0"/>
                          <a:cs typeface="Times New Roman" panose="02020603050405020304" pitchFamily="18" charset="0"/>
                        </a:rPr>
                        <a:t>Hidden</a:t>
                      </a:r>
                      <a:r>
                        <a:rPr sz="1800" spc="-20">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Layer</a:t>
                      </a:r>
                      <a:r>
                        <a:rPr sz="1800" spc="15">
                          <a:solidFill>
                            <a:schemeClr val="bg1"/>
                          </a:solidFill>
                          <a:latin typeface="Times New Roman" panose="02020603050405020304" pitchFamily="18" charset="0"/>
                          <a:cs typeface="Times New Roman" panose="02020603050405020304" pitchFamily="18" charset="0"/>
                        </a:rPr>
                        <a:t> </a:t>
                      </a:r>
                      <a:r>
                        <a:rPr sz="1800" spc="20">
                          <a:solidFill>
                            <a:schemeClr val="bg1"/>
                          </a:solidFill>
                          <a:latin typeface="Times New Roman" panose="02020603050405020304" pitchFamily="18" charset="0"/>
                          <a:cs typeface="Times New Roman" panose="02020603050405020304" pitchFamily="18" charset="0"/>
                        </a:rPr>
                        <a:t>II</a:t>
                      </a:r>
                      <a:endParaRPr sz="1800" baseline="38580">
                        <a:solidFill>
                          <a:schemeClr val="bg1"/>
                        </a:solidFill>
                        <a:latin typeface="Times New Roman" panose="02020603050405020304" pitchFamily="18" charset="0"/>
                        <a:cs typeface="Times New Roman" panose="02020603050405020304" pitchFamily="18" charset="0"/>
                      </a:endParaRPr>
                    </a:p>
                  </a:txBody>
                  <a:tcPr marL="0" marR="0" marT="4127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2710">
                        <a:lnSpc>
                          <a:spcPts val="780"/>
                        </a:lnSpc>
                      </a:pPr>
                      <a:endParaRPr sz="1800">
                        <a:solidFill>
                          <a:schemeClr val="bg1"/>
                        </a:solidFill>
                        <a:latin typeface="Times New Roman" panose="02020603050405020304" pitchFamily="18" charset="0"/>
                        <a:cs typeface="Times New Roman" panose="02020603050405020304" pitchFamily="18" charset="0"/>
                      </a:endParaRPr>
                    </a:p>
                    <a:p>
                      <a:pPr marL="95885">
                        <a:lnSpc>
                          <a:spcPts val="1705"/>
                        </a:lnSpc>
                      </a:pPr>
                      <a:r>
                        <a:rPr sz="1800" spc="-15">
                          <a:solidFill>
                            <a:schemeClr val="bg1"/>
                          </a:solidFill>
                          <a:latin typeface="Times New Roman" panose="02020603050405020304" pitchFamily="18" charset="0"/>
                          <a:cs typeface="Times New Roman" panose="02020603050405020304" pitchFamily="18" charset="0"/>
                        </a:rPr>
                        <a:t>32 </a:t>
                      </a:r>
                      <a:r>
                        <a:rPr sz="1800" spc="15">
                          <a:solidFill>
                            <a:schemeClr val="bg1"/>
                          </a:solidFill>
                          <a:latin typeface="Times New Roman" panose="02020603050405020304" pitchFamily="18" charset="0"/>
                          <a:cs typeface="Times New Roman" panose="02020603050405020304" pitchFamily="18" charset="0"/>
                        </a:rPr>
                        <a:t>LSTM</a:t>
                      </a:r>
                      <a:r>
                        <a:rPr sz="1800" spc="-4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0"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2"/>
                  </a:ext>
                </a:extLst>
              </a:tr>
              <a:tr h="1467571">
                <a:tc>
                  <a:txBody>
                    <a:bodyPr/>
                    <a:lstStyle/>
                    <a:p>
                      <a:pPr marL="92710" marR="21590">
                        <a:lnSpc>
                          <a:spcPct val="100000"/>
                        </a:lnSpc>
                        <a:spcBef>
                          <a:spcPts val="330"/>
                        </a:spcBef>
                      </a:pPr>
                      <a:r>
                        <a:rPr sz="1800" spc="5">
                          <a:solidFill>
                            <a:schemeClr val="bg1"/>
                          </a:solidFill>
                          <a:latin typeface="Times New Roman" panose="02020603050405020304" pitchFamily="18" charset="0"/>
                          <a:cs typeface="Times New Roman" panose="02020603050405020304" pitchFamily="18" charset="0"/>
                        </a:rPr>
                        <a:t>Output</a:t>
                      </a:r>
                      <a:r>
                        <a:rPr sz="1800" spc="-60">
                          <a:solidFill>
                            <a:schemeClr val="bg1"/>
                          </a:solidFill>
                          <a:latin typeface="Times New Roman" panose="02020603050405020304" pitchFamily="18" charset="0"/>
                          <a:cs typeface="Times New Roman" panose="02020603050405020304" pitchFamily="18" charset="0"/>
                        </a:rPr>
                        <a:t> </a:t>
                      </a:r>
                      <a:r>
                        <a:rPr sz="1800">
                          <a:solidFill>
                            <a:schemeClr val="bg1"/>
                          </a:solidFill>
                          <a:latin typeface="Times New Roman" panose="02020603050405020304" pitchFamily="18" charset="0"/>
                          <a:cs typeface="Times New Roman" panose="02020603050405020304" pitchFamily="18" charset="0"/>
                        </a:rPr>
                        <a:t>Layer</a:t>
                      </a:r>
                    </a:p>
                  </a:txBody>
                  <a:tcPr marL="0" marR="0" marT="41911"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tc>
                  <a:txBody>
                    <a:bodyPr/>
                    <a:lstStyle/>
                    <a:p>
                      <a:pPr marL="95885" marR="226060">
                        <a:lnSpc>
                          <a:spcPct val="100800"/>
                        </a:lnSpc>
                        <a:spcBef>
                          <a:spcPts val="315"/>
                        </a:spcBef>
                      </a:pPr>
                      <a:r>
                        <a:rPr sz="1800" spc="25">
                          <a:solidFill>
                            <a:schemeClr val="bg1"/>
                          </a:solidFill>
                          <a:latin typeface="Times New Roman" panose="02020603050405020304" pitchFamily="18" charset="0"/>
                          <a:cs typeface="Times New Roman" panose="02020603050405020304" pitchFamily="18" charset="0"/>
                        </a:rPr>
                        <a:t>Number</a:t>
                      </a:r>
                      <a:r>
                        <a:rPr sz="1800" spc="-150">
                          <a:solidFill>
                            <a:schemeClr val="bg1"/>
                          </a:solidFill>
                          <a:latin typeface="Times New Roman" panose="02020603050405020304" pitchFamily="18" charset="0"/>
                          <a:cs typeface="Times New Roman" panose="02020603050405020304" pitchFamily="18" charset="0"/>
                        </a:rPr>
                        <a:t> </a:t>
                      </a:r>
                      <a:r>
                        <a:rPr sz="1800" spc="10">
                          <a:solidFill>
                            <a:schemeClr val="bg1"/>
                          </a:solidFill>
                          <a:latin typeface="Times New Roman" panose="02020603050405020304" pitchFamily="18" charset="0"/>
                          <a:cs typeface="Times New Roman" panose="02020603050405020304" pitchFamily="18" charset="0"/>
                        </a:rPr>
                        <a:t>of</a:t>
                      </a:r>
                      <a:r>
                        <a:rPr sz="1800" spc="-20">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r>
                        <a:rPr sz="1800" spc="-155">
                          <a:solidFill>
                            <a:schemeClr val="bg1"/>
                          </a:solidFill>
                          <a:latin typeface="Times New Roman" panose="02020603050405020304" pitchFamily="18" charset="0"/>
                          <a:cs typeface="Times New Roman" panose="02020603050405020304" pitchFamily="18" charset="0"/>
                        </a:rPr>
                        <a:t> </a:t>
                      </a:r>
                      <a:r>
                        <a:rPr sz="1800" spc="-5">
                          <a:solidFill>
                            <a:schemeClr val="bg1"/>
                          </a:solidFill>
                          <a:latin typeface="Times New Roman" panose="02020603050405020304" pitchFamily="18" charset="0"/>
                          <a:cs typeface="Times New Roman" panose="02020603050405020304" pitchFamily="18" charset="0"/>
                        </a:rPr>
                        <a:t>depends </a:t>
                      </a:r>
                      <a:r>
                        <a:rPr sz="1800" spc="10">
                          <a:solidFill>
                            <a:schemeClr val="bg1"/>
                          </a:solidFill>
                          <a:latin typeface="Times New Roman" panose="02020603050405020304" pitchFamily="18" charset="0"/>
                          <a:cs typeface="Times New Roman" panose="02020603050405020304" pitchFamily="18" charset="0"/>
                        </a:rPr>
                        <a:t>on</a:t>
                      </a:r>
                      <a:r>
                        <a:rPr sz="1800" spc="-35">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which  </a:t>
                      </a:r>
                      <a:r>
                        <a:rPr sz="1800" spc="5">
                          <a:solidFill>
                            <a:schemeClr val="bg1"/>
                          </a:solidFill>
                          <a:latin typeface="Times New Roman" panose="02020603050405020304" pitchFamily="18" charset="0"/>
                          <a:cs typeface="Times New Roman" panose="02020603050405020304" pitchFamily="18" charset="0"/>
                        </a:rPr>
                        <a:t>the </a:t>
                      </a:r>
                      <a:r>
                        <a:rPr sz="1800" spc="25">
                          <a:solidFill>
                            <a:schemeClr val="bg1"/>
                          </a:solidFill>
                          <a:latin typeface="Times New Roman" panose="02020603050405020304" pitchFamily="18" charset="0"/>
                          <a:cs typeface="Times New Roman" panose="02020603050405020304" pitchFamily="18" charset="0"/>
                        </a:rPr>
                        <a:t>number </a:t>
                      </a:r>
                      <a:r>
                        <a:rPr sz="1800" spc="10">
                          <a:solidFill>
                            <a:schemeClr val="bg1"/>
                          </a:solidFill>
                          <a:latin typeface="Times New Roman" panose="02020603050405020304" pitchFamily="18" charset="0"/>
                          <a:cs typeface="Times New Roman" panose="02020603050405020304" pitchFamily="18" charset="0"/>
                        </a:rPr>
                        <a:t>of fan-out </a:t>
                      </a:r>
                      <a:r>
                        <a:rPr sz="1800" spc="25">
                          <a:solidFill>
                            <a:schemeClr val="bg1"/>
                          </a:solidFill>
                          <a:latin typeface="Times New Roman" panose="02020603050405020304" pitchFamily="18" charset="0"/>
                          <a:cs typeface="Times New Roman" panose="02020603050405020304" pitchFamily="18" charset="0"/>
                        </a:rPr>
                        <a:t>results. </a:t>
                      </a:r>
                      <a:r>
                        <a:rPr sz="1800" spc="15">
                          <a:solidFill>
                            <a:schemeClr val="bg1"/>
                          </a:solidFill>
                          <a:latin typeface="Times New Roman" panose="02020603050405020304" pitchFamily="18" charset="0"/>
                          <a:cs typeface="Times New Roman" panose="02020603050405020304" pitchFamily="18" charset="0"/>
                        </a:rPr>
                        <a:t>for  </a:t>
                      </a:r>
                      <a:r>
                        <a:rPr sz="1800" spc="25">
                          <a:solidFill>
                            <a:schemeClr val="bg1"/>
                          </a:solidFill>
                          <a:latin typeface="Times New Roman" panose="02020603050405020304" pitchFamily="18" charset="0"/>
                          <a:cs typeface="Times New Roman" panose="02020603050405020304" pitchFamily="18" charset="0"/>
                        </a:rPr>
                        <a:t>example, </a:t>
                      </a:r>
                      <a:r>
                        <a:rPr sz="1800" spc="15">
                          <a:solidFill>
                            <a:schemeClr val="bg1"/>
                          </a:solidFill>
                          <a:latin typeface="Times New Roman" panose="02020603050405020304" pitchFamily="18" charset="0"/>
                          <a:cs typeface="Times New Roman" panose="02020603050405020304" pitchFamily="18" charset="0"/>
                        </a:rPr>
                        <a:t>LSTM </a:t>
                      </a:r>
                      <a:r>
                        <a:rPr sz="1800" spc="-20">
                          <a:solidFill>
                            <a:schemeClr val="bg1"/>
                          </a:solidFill>
                          <a:latin typeface="Times New Roman" panose="02020603050405020304" pitchFamily="18" charset="0"/>
                          <a:cs typeface="Times New Roman" panose="02020603050405020304" pitchFamily="18" charset="0"/>
                        </a:rPr>
                        <a:t>3a, </a:t>
                      </a:r>
                      <a:r>
                        <a:rPr sz="1800" spc="40">
                          <a:solidFill>
                            <a:schemeClr val="bg1"/>
                          </a:solidFill>
                          <a:latin typeface="Times New Roman" panose="02020603050405020304" pitchFamily="18" charset="0"/>
                          <a:cs typeface="Times New Roman" panose="02020603050405020304" pitchFamily="18" charset="0"/>
                        </a:rPr>
                        <a:t>will </a:t>
                      </a:r>
                      <a:r>
                        <a:rPr sz="1800" spc="30">
                          <a:solidFill>
                            <a:schemeClr val="bg1"/>
                          </a:solidFill>
                          <a:latin typeface="Times New Roman" panose="02020603050405020304" pitchFamily="18" charset="0"/>
                          <a:cs typeface="Times New Roman" panose="02020603050405020304" pitchFamily="18" charset="0"/>
                        </a:rPr>
                        <a:t>have </a:t>
                      </a:r>
                      <a:r>
                        <a:rPr sz="1800">
                          <a:solidFill>
                            <a:schemeClr val="bg1"/>
                          </a:solidFill>
                          <a:latin typeface="Times New Roman" panose="02020603050405020304" pitchFamily="18" charset="0"/>
                          <a:cs typeface="Times New Roman" panose="02020603050405020304" pitchFamily="18" charset="0"/>
                        </a:rPr>
                        <a:t>3  </a:t>
                      </a:r>
                      <a:r>
                        <a:rPr sz="1800" spc="25">
                          <a:solidFill>
                            <a:schemeClr val="bg1"/>
                          </a:solidFill>
                          <a:latin typeface="Times New Roman" panose="02020603050405020304" pitchFamily="18" charset="0"/>
                          <a:cs typeface="Times New Roman" panose="02020603050405020304" pitchFamily="18" charset="0"/>
                        </a:rPr>
                        <a:t>softmax units </a:t>
                      </a:r>
                      <a:r>
                        <a:rPr sz="1800" spc="5">
                          <a:solidFill>
                            <a:schemeClr val="bg1"/>
                          </a:solidFill>
                          <a:latin typeface="Times New Roman" panose="02020603050405020304" pitchFamily="18" charset="0"/>
                          <a:cs typeface="Times New Roman" panose="02020603050405020304" pitchFamily="18" charset="0"/>
                        </a:rPr>
                        <a:t>whereas </a:t>
                      </a:r>
                      <a:r>
                        <a:rPr sz="1800" spc="25">
                          <a:solidFill>
                            <a:schemeClr val="bg1"/>
                          </a:solidFill>
                          <a:latin typeface="Times New Roman" panose="02020603050405020304" pitchFamily="18" charset="0"/>
                          <a:cs typeface="Times New Roman" panose="02020603050405020304" pitchFamily="18" charset="0"/>
                        </a:rPr>
                        <a:t>LSTM1 </a:t>
                      </a:r>
                      <a:r>
                        <a:rPr sz="1800" spc="40">
                          <a:solidFill>
                            <a:schemeClr val="bg1"/>
                          </a:solidFill>
                          <a:latin typeface="Times New Roman" panose="02020603050405020304" pitchFamily="18" charset="0"/>
                          <a:cs typeface="Times New Roman" panose="02020603050405020304" pitchFamily="18" charset="0"/>
                        </a:rPr>
                        <a:t>will  </a:t>
                      </a:r>
                      <a:r>
                        <a:rPr sz="1800" spc="30">
                          <a:solidFill>
                            <a:schemeClr val="bg1"/>
                          </a:solidFill>
                          <a:latin typeface="Times New Roman" panose="02020603050405020304" pitchFamily="18" charset="0"/>
                          <a:cs typeface="Times New Roman" panose="02020603050405020304" pitchFamily="18" charset="0"/>
                        </a:rPr>
                        <a:t>have </a:t>
                      </a:r>
                      <a:r>
                        <a:rPr sz="1800">
                          <a:solidFill>
                            <a:schemeClr val="bg1"/>
                          </a:solidFill>
                          <a:latin typeface="Times New Roman" panose="02020603050405020304" pitchFamily="18" charset="0"/>
                          <a:cs typeface="Times New Roman" panose="02020603050405020304" pitchFamily="18" charset="0"/>
                        </a:rPr>
                        <a:t>2 </a:t>
                      </a:r>
                      <a:r>
                        <a:rPr sz="1800" spc="25">
                          <a:solidFill>
                            <a:schemeClr val="bg1"/>
                          </a:solidFill>
                          <a:latin typeface="Times New Roman" panose="02020603050405020304" pitchFamily="18" charset="0"/>
                          <a:cs typeface="Times New Roman" panose="02020603050405020304" pitchFamily="18" charset="0"/>
                        </a:rPr>
                        <a:t>softmax</a:t>
                      </a:r>
                      <a:r>
                        <a:rPr sz="1800" spc="-300">
                          <a:solidFill>
                            <a:schemeClr val="bg1"/>
                          </a:solidFill>
                          <a:latin typeface="Times New Roman" panose="02020603050405020304" pitchFamily="18" charset="0"/>
                          <a:cs typeface="Times New Roman" panose="02020603050405020304" pitchFamily="18" charset="0"/>
                        </a:rPr>
                        <a:t> </a:t>
                      </a:r>
                      <a:r>
                        <a:rPr sz="1800" spc="25">
                          <a:solidFill>
                            <a:schemeClr val="bg1"/>
                          </a:solidFill>
                          <a:latin typeface="Times New Roman" panose="02020603050405020304" pitchFamily="18" charset="0"/>
                          <a:cs typeface="Times New Roman" panose="02020603050405020304" pitchFamily="18" charset="0"/>
                        </a:rPr>
                        <a:t>units.</a:t>
                      </a:r>
                      <a:endParaRPr sz="1800">
                        <a:solidFill>
                          <a:schemeClr val="bg1"/>
                        </a:solidFill>
                        <a:latin typeface="Times New Roman" panose="02020603050405020304" pitchFamily="18" charset="0"/>
                        <a:cs typeface="Times New Roman" panose="02020603050405020304" pitchFamily="18" charset="0"/>
                      </a:endParaRPr>
                    </a:p>
                  </a:txBody>
                  <a:tcPr marL="0" marR="0" marT="40005" marB="0">
                    <a:lnL w="12700">
                      <a:solidFill>
                        <a:srgbClr val="45A4EC"/>
                      </a:solidFill>
                      <a:prstDash val="solid"/>
                    </a:lnL>
                    <a:lnR w="12700">
                      <a:solidFill>
                        <a:srgbClr val="45A4EC"/>
                      </a:solidFill>
                      <a:prstDash val="solid"/>
                    </a:lnR>
                    <a:lnT w="12700">
                      <a:solidFill>
                        <a:srgbClr val="45A4EC"/>
                      </a:solidFill>
                      <a:prstDash val="solid"/>
                    </a:lnT>
                    <a:lnB w="12700">
                      <a:solidFill>
                        <a:srgbClr val="45A4EC"/>
                      </a:solidFill>
                      <a:prstDash val="solid"/>
                    </a:lnB>
                    <a:noFill/>
                  </a:tcPr>
                </a:tc>
                <a:extLst>
                  <a:ext uri="{0D108BD9-81ED-4DB2-BD59-A6C34878D82A}">
                    <a16:rowId xmlns:a16="http://schemas.microsoft.com/office/drawing/2014/main" val="10003"/>
                  </a:ext>
                </a:extLst>
              </a:tr>
            </a:tbl>
          </a:graphicData>
        </a:graphic>
      </p:graphicFrame>
      <p:sp>
        <p:nvSpPr>
          <p:cNvPr id="4" name="object 4"/>
          <p:cNvSpPr txBox="1"/>
          <p:nvPr/>
        </p:nvSpPr>
        <p:spPr>
          <a:xfrm>
            <a:off x="3680142" y="5944830"/>
            <a:ext cx="4831715" cy="289823"/>
          </a:xfrm>
          <a:prstGeom prst="rect">
            <a:avLst/>
          </a:prstGeom>
        </p:spPr>
        <p:txBody>
          <a:bodyPr vert="horz" wrap="square" lIns="0" tIns="12700" rIns="0" bIns="0" rtlCol="0">
            <a:spAutoFit/>
          </a:bodyPr>
          <a:lstStyle/>
          <a:p>
            <a:pPr marL="12700" algn="just">
              <a:spcBef>
                <a:spcPts val="100"/>
              </a:spcBef>
            </a:pPr>
            <a:r>
              <a:rPr sz="1800" spc="-5">
                <a:solidFill>
                  <a:srgbClr val="DAECFA"/>
                </a:solidFill>
                <a:latin typeface="Times New Roman" panose="02020603050405020304" pitchFamily="18" charset="0"/>
                <a:cs typeface="Times New Roman" panose="02020603050405020304" pitchFamily="18" charset="0"/>
              </a:rPr>
              <a:t>Library</a:t>
            </a:r>
            <a:r>
              <a:rPr sz="1800" spc="-45">
                <a:solidFill>
                  <a:srgbClr val="DAECFA"/>
                </a:solidFill>
                <a:latin typeface="Times New Roman" panose="02020603050405020304" pitchFamily="18" charset="0"/>
                <a:cs typeface="Times New Roman" panose="02020603050405020304" pitchFamily="18" charset="0"/>
              </a:rPr>
              <a:t> </a:t>
            </a:r>
            <a:r>
              <a:rPr sz="1800" spc="20">
                <a:solidFill>
                  <a:srgbClr val="DAECFA"/>
                </a:solidFill>
                <a:latin typeface="Times New Roman" panose="02020603050405020304" pitchFamily="18" charset="0"/>
                <a:cs typeface="Times New Roman" panose="02020603050405020304" pitchFamily="18" charset="0"/>
              </a:rPr>
              <a:t>Used</a:t>
            </a:r>
            <a:r>
              <a:rPr sz="1800" spc="-8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for</a:t>
            </a:r>
            <a:r>
              <a:rPr sz="1800" spc="-71">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implementation:</a:t>
            </a:r>
            <a:r>
              <a:rPr sz="1800" spc="-175">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Tensorflow</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248" y="267377"/>
            <a:ext cx="7647600" cy="1255200"/>
          </a:xfrm>
          <a:prstGeom prst="rect">
            <a:avLst/>
          </a:prstGeom>
        </p:spPr>
        <p:txBody>
          <a:bodyPr spcFirstLastPara="1" vert="horz" wrap="square" lIns="0" tIns="16511" rIns="0" bIns="0" rtlCol="0" anchor="t" anchorCtr="0">
            <a:spAutoFit/>
          </a:bodyPr>
          <a:lstStyle/>
          <a:p>
            <a:pPr marL="12700">
              <a:spcBef>
                <a:spcPts val="131"/>
              </a:spcBef>
            </a:pPr>
            <a:r>
              <a:rPr spc="5"/>
              <a:t>Train, </a:t>
            </a:r>
            <a:r>
              <a:rPr spc="11"/>
              <a:t>Test,</a:t>
            </a:r>
            <a:r>
              <a:rPr spc="71"/>
              <a:t> </a:t>
            </a:r>
            <a:r>
              <a:t>Split:</a:t>
            </a:r>
          </a:p>
        </p:txBody>
      </p:sp>
      <p:sp>
        <p:nvSpPr>
          <p:cNvPr id="3" name="object 3"/>
          <p:cNvSpPr txBox="1"/>
          <p:nvPr/>
        </p:nvSpPr>
        <p:spPr>
          <a:xfrm>
            <a:off x="6660516" y="1589345"/>
            <a:ext cx="2265045" cy="231474"/>
          </a:xfrm>
          <a:prstGeom prst="rect">
            <a:avLst/>
          </a:prstGeom>
        </p:spPr>
        <p:txBody>
          <a:bodyPr vert="horz" wrap="square" lIns="0" tIns="15875" rIns="0" bIns="0" rtlCol="0">
            <a:spAutoFit/>
          </a:bodyPr>
          <a:lstStyle/>
          <a:p>
            <a:pPr marL="12700">
              <a:spcBef>
                <a:spcPts val="125"/>
              </a:spcBef>
            </a:pPr>
            <a:r>
              <a:rPr>
                <a:solidFill>
                  <a:srgbClr val="DAECFA"/>
                </a:solidFill>
                <a:latin typeface="Carlito"/>
                <a:cs typeface="Carlito"/>
              </a:rPr>
              <a:t>After </a:t>
            </a:r>
            <a:r>
              <a:rPr spc="-5">
                <a:solidFill>
                  <a:srgbClr val="DAECFA"/>
                </a:solidFill>
                <a:latin typeface="Carlito"/>
                <a:cs typeface="Carlito"/>
              </a:rPr>
              <a:t>Splitting (Train, </a:t>
            </a:r>
            <a:r>
              <a:rPr spc="-15">
                <a:solidFill>
                  <a:srgbClr val="DAECFA"/>
                </a:solidFill>
                <a:latin typeface="Carlito"/>
                <a:cs typeface="Carlito"/>
              </a:rPr>
              <a:t>Val,</a:t>
            </a:r>
            <a:r>
              <a:rPr spc="-105">
                <a:solidFill>
                  <a:srgbClr val="DAECFA"/>
                </a:solidFill>
                <a:latin typeface="Carlito"/>
                <a:cs typeface="Carlito"/>
              </a:rPr>
              <a:t> </a:t>
            </a:r>
            <a:r>
              <a:rPr spc="-20">
                <a:solidFill>
                  <a:srgbClr val="DAECFA"/>
                </a:solidFill>
                <a:latin typeface="Carlito"/>
                <a:cs typeface="Carlito"/>
              </a:rPr>
              <a:t>Test):</a:t>
            </a:r>
            <a:endParaRPr>
              <a:latin typeface="Carlito"/>
              <a:cs typeface="Carlito"/>
            </a:endParaRPr>
          </a:p>
        </p:txBody>
      </p:sp>
      <p:sp>
        <p:nvSpPr>
          <p:cNvPr id="4" name="object 4"/>
          <p:cNvSpPr txBox="1"/>
          <p:nvPr/>
        </p:nvSpPr>
        <p:spPr>
          <a:xfrm>
            <a:off x="1473200" y="1589345"/>
            <a:ext cx="1177925" cy="231474"/>
          </a:xfrm>
          <a:prstGeom prst="rect">
            <a:avLst/>
          </a:prstGeom>
        </p:spPr>
        <p:txBody>
          <a:bodyPr vert="horz" wrap="square" lIns="0" tIns="15875" rIns="0" bIns="0" rtlCol="0">
            <a:spAutoFit/>
          </a:bodyPr>
          <a:lstStyle/>
          <a:p>
            <a:pPr marL="12700">
              <a:spcBef>
                <a:spcPts val="125"/>
              </a:spcBef>
            </a:pPr>
            <a:r>
              <a:rPr spc="5">
                <a:solidFill>
                  <a:srgbClr val="DAECFA"/>
                </a:solidFill>
                <a:latin typeface="Carlito"/>
                <a:cs typeface="Carlito"/>
              </a:rPr>
              <a:t>Before</a:t>
            </a:r>
            <a:r>
              <a:rPr spc="-165">
                <a:solidFill>
                  <a:srgbClr val="DAECFA"/>
                </a:solidFill>
                <a:latin typeface="Carlito"/>
                <a:cs typeface="Carlito"/>
              </a:rPr>
              <a:t> </a:t>
            </a:r>
            <a:r>
              <a:rPr spc="-11">
                <a:solidFill>
                  <a:srgbClr val="DAECFA"/>
                </a:solidFill>
                <a:latin typeface="Carlito"/>
                <a:cs typeface="Carlito"/>
              </a:rPr>
              <a:t>Splitting:</a:t>
            </a:r>
            <a:endParaRPr>
              <a:latin typeface="Carlito"/>
              <a:cs typeface="Carlito"/>
            </a:endParaRPr>
          </a:p>
        </p:txBody>
      </p:sp>
      <p:grpSp>
        <p:nvGrpSpPr>
          <p:cNvPr id="5" name="object 5"/>
          <p:cNvGrpSpPr/>
          <p:nvPr/>
        </p:nvGrpSpPr>
        <p:grpSpPr>
          <a:xfrm>
            <a:off x="1389126" y="5284792"/>
            <a:ext cx="4556125" cy="403225"/>
            <a:chOff x="1389125" y="5284787"/>
            <a:chExt cx="4556125" cy="403225"/>
          </a:xfrm>
        </p:grpSpPr>
        <p:sp>
          <p:nvSpPr>
            <p:cNvPr id="6" name="object 6"/>
            <p:cNvSpPr/>
            <p:nvPr/>
          </p:nvSpPr>
          <p:spPr>
            <a:xfrm>
              <a:off x="1395475" y="5291137"/>
              <a:ext cx="4543425" cy="390525"/>
            </a:xfrm>
            <a:custGeom>
              <a:avLst/>
              <a:gdLst/>
              <a:ahLst/>
              <a:cxnLst/>
              <a:rect l="l" t="t" r="r" b="b"/>
              <a:pathLst>
                <a:path w="4543425" h="390525">
                  <a:moveTo>
                    <a:pt x="4543425" y="0"/>
                  </a:moveTo>
                  <a:lnTo>
                    <a:pt x="0" y="0"/>
                  </a:lnTo>
                  <a:lnTo>
                    <a:pt x="0" y="390525"/>
                  </a:lnTo>
                  <a:lnTo>
                    <a:pt x="4543425" y="390525"/>
                  </a:lnTo>
                  <a:lnTo>
                    <a:pt x="4543425" y="0"/>
                  </a:lnTo>
                  <a:close/>
                </a:path>
              </a:pathLst>
            </a:custGeom>
            <a:solidFill>
              <a:srgbClr val="006FC0"/>
            </a:solidFill>
          </p:spPr>
          <p:txBody>
            <a:bodyPr wrap="square" lIns="0" tIns="0" rIns="0" bIns="0" rtlCol="0"/>
            <a:lstStyle/>
            <a:p>
              <a:endParaRPr/>
            </a:p>
          </p:txBody>
        </p:sp>
        <p:sp>
          <p:nvSpPr>
            <p:cNvPr id="7" name="object 7"/>
            <p:cNvSpPr/>
            <p:nvPr/>
          </p:nvSpPr>
          <p:spPr>
            <a:xfrm>
              <a:off x="1395475" y="5291137"/>
              <a:ext cx="4543425" cy="390525"/>
            </a:xfrm>
            <a:custGeom>
              <a:avLst/>
              <a:gdLst/>
              <a:ahLst/>
              <a:cxnLst/>
              <a:rect l="l" t="t" r="r" b="b"/>
              <a:pathLst>
                <a:path w="4543425" h="390525">
                  <a:moveTo>
                    <a:pt x="0" y="390525"/>
                  </a:moveTo>
                  <a:lnTo>
                    <a:pt x="4543425" y="390525"/>
                  </a:lnTo>
                  <a:lnTo>
                    <a:pt x="454342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8" name="object 8"/>
          <p:cNvSpPr txBox="1"/>
          <p:nvPr/>
        </p:nvSpPr>
        <p:spPr>
          <a:xfrm>
            <a:off x="3476629"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1500</a:t>
            </a:r>
            <a:endParaRPr sz="1200">
              <a:latin typeface="Gothic Uralic"/>
              <a:cs typeface="Gothic Uralic"/>
            </a:endParaRPr>
          </a:p>
        </p:txBody>
      </p:sp>
      <p:sp>
        <p:nvSpPr>
          <p:cNvPr id="9" name="object 9"/>
          <p:cNvSpPr txBox="1"/>
          <p:nvPr/>
        </p:nvSpPr>
        <p:spPr>
          <a:xfrm>
            <a:off x="294006" y="5350832"/>
            <a:ext cx="1001393" cy="246862"/>
          </a:xfrm>
          <a:prstGeom prst="rect">
            <a:avLst/>
          </a:prstGeom>
        </p:spPr>
        <p:txBody>
          <a:bodyPr vert="horz" wrap="square" lIns="0" tIns="15875" rIns="0" bIns="0" rtlCol="0">
            <a:spAutoFit/>
          </a:bodyPr>
          <a:lstStyle/>
          <a:p>
            <a:pPr marL="12700">
              <a:spcBef>
                <a:spcPts val="125"/>
              </a:spcBef>
            </a:pPr>
            <a:r>
              <a:rPr sz="1500" spc="11">
                <a:solidFill>
                  <a:srgbClr val="DAECFA"/>
                </a:solidFill>
                <a:latin typeface="Times New Roman" panose="02020603050405020304" pitchFamily="18" charset="0"/>
                <a:cs typeface="Times New Roman" panose="02020603050405020304" pitchFamily="18" charset="0"/>
              </a:rPr>
              <a:t>LSTM</a:t>
            </a:r>
            <a:r>
              <a:rPr sz="1500" spc="-10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3d:</a:t>
            </a:r>
            <a:endParaRPr sz="150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6570725" y="5284792"/>
            <a:ext cx="1822451" cy="403225"/>
            <a:chOff x="6570726" y="5284787"/>
            <a:chExt cx="1822450" cy="403225"/>
          </a:xfrm>
        </p:grpSpPr>
        <p:sp>
          <p:nvSpPr>
            <p:cNvPr id="11" name="object 11"/>
            <p:cNvSpPr/>
            <p:nvPr/>
          </p:nvSpPr>
          <p:spPr>
            <a:xfrm>
              <a:off x="6577076" y="5291137"/>
              <a:ext cx="1809750" cy="390525"/>
            </a:xfrm>
            <a:custGeom>
              <a:avLst/>
              <a:gdLst/>
              <a:ahLst/>
              <a:cxnLst/>
              <a:rect l="l" t="t" r="r" b="b"/>
              <a:pathLst>
                <a:path w="1809750" h="390525">
                  <a:moveTo>
                    <a:pt x="1809750" y="0"/>
                  </a:moveTo>
                  <a:lnTo>
                    <a:pt x="0" y="0"/>
                  </a:lnTo>
                  <a:lnTo>
                    <a:pt x="0" y="390525"/>
                  </a:lnTo>
                  <a:lnTo>
                    <a:pt x="1809750" y="390525"/>
                  </a:lnTo>
                  <a:lnTo>
                    <a:pt x="1809750" y="0"/>
                  </a:lnTo>
                  <a:close/>
                </a:path>
              </a:pathLst>
            </a:custGeom>
            <a:solidFill>
              <a:srgbClr val="006FC0"/>
            </a:solidFill>
          </p:spPr>
          <p:txBody>
            <a:bodyPr wrap="square" lIns="0" tIns="0" rIns="0" bIns="0" rtlCol="0"/>
            <a:lstStyle/>
            <a:p>
              <a:endParaRPr/>
            </a:p>
          </p:txBody>
        </p:sp>
        <p:sp>
          <p:nvSpPr>
            <p:cNvPr id="12" name="object 12"/>
            <p:cNvSpPr/>
            <p:nvPr/>
          </p:nvSpPr>
          <p:spPr>
            <a:xfrm>
              <a:off x="6577076" y="5291137"/>
              <a:ext cx="1809750" cy="390525"/>
            </a:xfrm>
            <a:custGeom>
              <a:avLst/>
              <a:gdLst/>
              <a:ahLst/>
              <a:cxnLst/>
              <a:rect l="l" t="t" r="r" b="b"/>
              <a:pathLst>
                <a:path w="1809750" h="390525">
                  <a:moveTo>
                    <a:pt x="0" y="390525"/>
                  </a:moveTo>
                  <a:lnTo>
                    <a:pt x="1809750" y="390525"/>
                  </a:lnTo>
                  <a:lnTo>
                    <a:pt x="1809750"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3" name="object 13"/>
          <p:cNvSpPr txBox="1"/>
          <p:nvPr/>
        </p:nvSpPr>
        <p:spPr>
          <a:xfrm>
            <a:off x="7292597" y="5382899"/>
            <a:ext cx="368300"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1125</a:t>
            </a:r>
            <a:endParaRPr sz="1200">
              <a:latin typeface="Gothic Uralic"/>
              <a:cs typeface="Gothic Uralic"/>
            </a:endParaRPr>
          </a:p>
        </p:txBody>
      </p:sp>
      <p:grpSp>
        <p:nvGrpSpPr>
          <p:cNvPr id="14" name="object 14"/>
          <p:cNvGrpSpPr/>
          <p:nvPr/>
        </p:nvGrpSpPr>
        <p:grpSpPr>
          <a:xfrm>
            <a:off x="8418581" y="5284792"/>
            <a:ext cx="1146175" cy="403225"/>
            <a:chOff x="8418576" y="5284787"/>
            <a:chExt cx="1146175" cy="403225"/>
          </a:xfrm>
        </p:grpSpPr>
        <p:sp>
          <p:nvSpPr>
            <p:cNvPr id="15" name="object 15"/>
            <p:cNvSpPr/>
            <p:nvPr/>
          </p:nvSpPr>
          <p:spPr>
            <a:xfrm>
              <a:off x="8424926" y="5291137"/>
              <a:ext cx="1133475" cy="390525"/>
            </a:xfrm>
            <a:custGeom>
              <a:avLst/>
              <a:gdLst/>
              <a:ahLst/>
              <a:cxnLst/>
              <a:rect l="l" t="t" r="r" b="b"/>
              <a:pathLst>
                <a:path w="1133475" h="390525">
                  <a:moveTo>
                    <a:pt x="1133475" y="0"/>
                  </a:moveTo>
                  <a:lnTo>
                    <a:pt x="0" y="0"/>
                  </a:lnTo>
                  <a:lnTo>
                    <a:pt x="0" y="390525"/>
                  </a:lnTo>
                  <a:lnTo>
                    <a:pt x="1133475" y="390525"/>
                  </a:lnTo>
                  <a:lnTo>
                    <a:pt x="1133475" y="0"/>
                  </a:lnTo>
                  <a:close/>
                </a:path>
              </a:pathLst>
            </a:custGeom>
            <a:solidFill>
              <a:srgbClr val="006FC0"/>
            </a:solidFill>
          </p:spPr>
          <p:txBody>
            <a:bodyPr wrap="square" lIns="0" tIns="0" rIns="0" bIns="0" rtlCol="0"/>
            <a:lstStyle/>
            <a:p>
              <a:endParaRPr/>
            </a:p>
          </p:txBody>
        </p:sp>
        <p:sp>
          <p:nvSpPr>
            <p:cNvPr id="16" name="object 16"/>
            <p:cNvSpPr/>
            <p:nvPr/>
          </p:nvSpPr>
          <p:spPr>
            <a:xfrm>
              <a:off x="8424926" y="5291137"/>
              <a:ext cx="1133475" cy="390525"/>
            </a:xfrm>
            <a:custGeom>
              <a:avLst/>
              <a:gdLst/>
              <a:ahLst/>
              <a:cxnLst/>
              <a:rect l="l" t="t" r="r" b="b"/>
              <a:pathLst>
                <a:path w="1133475" h="390525">
                  <a:moveTo>
                    <a:pt x="0" y="390525"/>
                  </a:moveTo>
                  <a:lnTo>
                    <a:pt x="1133475" y="390525"/>
                  </a:lnTo>
                  <a:lnTo>
                    <a:pt x="11334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17" name="object 17"/>
          <p:cNvSpPr txBox="1"/>
          <p:nvPr/>
        </p:nvSpPr>
        <p:spPr>
          <a:xfrm>
            <a:off x="8849745"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225</a:t>
            </a:r>
            <a:endParaRPr sz="1200">
              <a:latin typeface="Gothic Uralic"/>
              <a:cs typeface="Gothic Uralic"/>
            </a:endParaRPr>
          </a:p>
        </p:txBody>
      </p:sp>
      <p:grpSp>
        <p:nvGrpSpPr>
          <p:cNvPr id="18" name="object 18"/>
          <p:cNvGrpSpPr/>
          <p:nvPr/>
        </p:nvGrpSpPr>
        <p:grpSpPr>
          <a:xfrm>
            <a:off x="9590152" y="5284792"/>
            <a:ext cx="955675" cy="403225"/>
            <a:chOff x="9590151" y="5284787"/>
            <a:chExt cx="955675" cy="403225"/>
          </a:xfrm>
        </p:grpSpPr>
        <p:sp>
          <p:nvSpPr>
            <p:cNvPr id="19" name="object 19"/>
            <p:cNvSpPr/>
            <p:nvPr/>
          </p:nvSpPr>
          <p:spPr>
            <a:xfrm>
              <a:off x="9596501" y="5291137"/>
              <a:ext cx="942975" cy="390525"/>
            </a:xfrm>
            <a:custGeom>
              <a:avLst/>
              <a:gdLst/>
              <a:ahLst/>
              <a:cxnLst/>
              <a:rect l="l" t="t" r="r" b="b"/>
              <a:pathLst>
                <a:path w="942975" h="390525">
                  <a:moveTo>
                    <a:pt x="942975" y="0"/>
                  </a:moveTo>
                  <a:lnTo>
                    <a:pt x="0" y="0"/>
                  </a:lnTo>
                  <a:lnTo>
                    <a:pt x="0" y="390525"/>
                  </a:lnTo>
                  <a:lnTo>
                    <a:pt x="942975" y="390525"/>
                  </a:lnTo>
                  <a:lnTo>
                    <a:pt x="942975" y="0"/>
                  </a:lnTo>
                  <a:close/>
                </a:path>
              </a:pathLst>
            </a:custGeom>
            <a:solidFill>
              <a:srgbClr val="006FC0"/>
            </a:solidFill>
          </p:spPr>
          <p:txBody>
            <a:bodyPr wrap="square" lIns="0" tIns="0" rIns="0" bIns="0" rtlCol="0"/>
            <a:lstStyle/>
            <a:p>
              <a:endParaRPr/>
            </a:p>
          </p:txBody>
        </p:sp>
        <p:sp>
          <p:nvSpPr>
            <p:cNvPr id="20" name="object 20"/>
            <p:cNvSpPr/>
            <p:nvPr/>
          </p:nvSpPr>
          <p:spPr>
            <a:xfrm>
              <a:off x="9596501" y="5291137"/>
              <a:ext cx="942975" cy="390525"/>
            </a:xfrm>
            <a:custGeom>
              <a:avLst/>
              <a:gdLst/>
              <a:ahLst/>
              <a:cxnLst/>
              <a:rect l="l" t="t" r="r" b="b"/>
              <a:pathLst>
                <a:path w="942975" h="390525">
                  <a:moveTo>
                    <a:pt x="0" y="390525"/>
                  </a:moveTo>
                  <a:lnTo>
                    <a:pt x="942975" y="390525"/>
                  </a:lnTo>
                  <a:lnTo>
                    <a:pt x="942975" y="0"/>
                  </a:lnTo>
                  <a:lnTo>
                    <a:pt x="0" y="0"/>
                  </a:lnTo>
                  <a:lnTo>
                    <a:pt x="0" y="390525"/>
                  </a:lnTo>
                  <a:close/>
                </a:path>
              </a:pathLst>
            </a:custGeom>
            <a:ln w="12700">
              <a:solidFill>
                <a:srgbClr val="6A1A68"/>
              </a:solidFill>
            </a:ln>
          </p:spPr>
          <p:txBody>
            <a:bodyPr wrap="square" lIns="0" tIns="0" rIns="0" bIns="0" rtlCol="0"/>
            <a:lstStyle/>
            <a:p>
              <a:endParaRPr/>
            </a:p>
          </p:txBody>
        </p:sp>
      </p:grpSp>
      <p:sp>
        <p:nvSpPr>
          <p:cNvPr id="21" name="object 21"/>
          <p:cNvSpPr txBox="1"/>
          <p:nvPr/>
        </p:nvSpPr>
        <p:spPr>
          <a:xfrm>
            <a:off x="9924673" y="5382899"/>
            <a:ext cx="282575" cy="197490"/>
          </a:xfrm>
          <a:prstGeom prst="rect">
            <a:avLst/>
          </a:prstGeom>
        </p:spPr>
        <p:txBody>
          <a:bodyPr vert="horz" wrap="square" lIns="0" tIns="12700" rIns="0" bIns="0" rtlCol="0">
            <a:spAutoFit/>
          </a:bodyPr>
          <a:lstStyle/>
          <a:p>
            <a:pPr marL="12700">
              <a:spcBef>
                <a:spcPts val="100"/>
              </a:spcBef>
            </a:pPr>
            <a:r>
              <a:rPr sz="1200" b="1">
                <a:solidFill>
                  <a:srgbClr val="FFFFFF"/>
                </a:solidFill>
                <a:latin typeface="Gothic Uralic"/>
                <a:cs typeface="Gothic Uralic"/>
              </a:rPr>
              <a:t>150</a:t>
            </a:r>
            <a:endParaRPr sz="1200">
              <a:latin typeface="Gothic Uralic"/>
              <a:cs typeface="Gothic Uralic"/>
            </a:endParaRPr>
          </a:p>
        </p:txBody>
      </p:sp>
      <p:graphicFrame>
        <p:nvGraphicFramePr>
          <p:cNvPr id="22" name="object 22"/>
          <p:cNvGraphicFramePr>
            <a:graphicFrameLocks noGrp="1"/>
          </p:cNvGraphicFramePr>
          <p:nvPr>
            <p:extLst>
              <p:ext uri="{D42A27DB-BD31-4B8C-83A1-F6EECF244321}">
                <p14:modId xmlns:p14="http://schemas.microsoft.com/office/powerpoint/2010/main" val="1180486327"/>
              </p:ext>
            </p:extLst>
          </p:nvPr>
        </p:nvGraphicFramePr>
        <p:xfrm>
          <a:off x="274958" y="2309879"/>
          <a:ext cx="11372849" cy="2894222"/>
        </p:xfrm>
        <a:graphic>
          <a:graphicData uri="http://schemas.openxmlformats.org/drawingml/2006/table">
            <a:tbl>
              <a:tblPr firstRow="1" bandRow="1">
                <a:tableStyleId>{2D5ABB26-0587-4C30-8999-92F81FD0307C}</a:tableStyleId>
              </a:tblPr>
              <a:tblGrid>
                <a:gridCol w="1127760">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gridCol w="635635">
                  <a:extLst>
                    <a:ext uri="{9D8B030D-6E8A-4147-A177-3AD203B41FA5}">
                      <a16:colId xmlns:a16="http://schemas.microsoft.com/office/drawing/2014/main" val="20002"/>
                    </a:ext>
                  </a:extLst>
                </a:gridCol>
                <a:gridCol w="1823720">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969009">
                  <a:extLst>
                    <a:ext uri="{9D8B030D-6E8A-4147-A177-3AD203B41FA5}">
                      <a16:colId xmlns:a16="http://schemas.microsoft.com/office/drawing/2014/main" val="20005"/>
                    </a:ext>
                  </a:extLst>
                </a:gridCol>
                <a:gridCol w="1101725">
                  <a:extLst>
                    <a:ext uri="{9D8B030D-6E8A-4147-A177-3AD203B41FA5}">
                      <a16:colId xmlns:a16="http://schemas.microsoft.com/office/drawing/2014/main" val="20006"/>
                    </a:ext>
                  </a:extLst>
                </a:gridCol>
              </a:tblGrid>
              <a:tr h="334561">
                <a:tc>
                  <a:txBody>
                    <a:bodyPr/>
                    <a:lstStyle/>
                    <a:p>
                      <a:pPr marL="66675">
                        <a:lnSpc>
                          <a:spcPct val="100000"/>
                        </a:lnSpc>
                        <a:spcBef>
                          <a:spcPts val="595"/>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20">
                          <a:solidFill>
                            <a:srgbClr val="DAECFA"/>
                          </a:solidFill>
                          <a:latin typeface="Times New Roman" panose="02020603050405020304" pitchFamily="18" charset="0"/>
                          <a:cs typeface="Times New Roman" panose="02020603050405020304" pitchFamily="18" charset="0"/>
                        </a:rPr>
                        <a:t>1:</a:t>
                      </a:r>
                      <a:endParaRPr sz="1500">
                        <a:latin typeface="Times New Roman" panose="02020603050405020304" pitchFamily="18" charset="0"/>
                        <a:cs typeface="Times New Roman" panose="02020603050405020304" pitchFamily="18" charset="0"/>
                      </a:endParaRPr>
                    </a:p>
                  </a:txBody>
                  <a:tcPr marL="0" marR="0" marT="75565" marB="0">
                    <a:lnR w="12700">
                      <a:solidFill>
                        <a:srgbClr val="6A1A68"/>
                      </a:solidFill>
                      <a:prstDash val="solid"/>
                    </a:lnR>
                  </a:tcPr>
                </a:tc>
                <a:tc>
                  <a:txBody>
                    <a:bodyPr/>
                    <a:lstStyle/>
                    <a:p>
                      <a:pPr marL="2086610">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3750</a:t>
                      </a:r>
                      <a:endParaRPr sz="1200">
                        <a:latin typeface="Times New Roman" panose="02020603050405020304" pitchFamily="18" charset="0"/>
                        <a:cs typeface="Times New Roman" panose="02020603050405020304" pitchFamily="18" charset="0"/>
                      </a:endParaRPr>
                    </a:p>
                  </a:txBody>
                  <a:tcPr marL="0" marR="0" marT="104139"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19"/>
                        </a:spcBef>
                      </a:pPr>
                      <a:r>
                        <a:rPr sz="1200" b="1">
                          <a:solidFill>
                            <a:srgbClr val="FFFFFF"/>
                          </a:solidFill>
                          <a:latin typeface="Times New Roman" panose="02020603050405020304" pitchFamily="18" charset="0"/>
                          <a:cs typeface="Times New Roman" panose="02020603050405020304" pitchFamily="18" charset="0"/>
                        </a:rPr>
                        <a:t>500</a:t>
                      </a:r>
                      <a:endParaRPr sz="1200">
                        <a:latin typeface="Times New Roman" panose="02020603050405020304" pitchFamily="18" charset="0"/>
                        <a:cs typeface="Times New Roman" panose="02020603050405020304" pitchFamily="18" charset="0"/>
                      </a:endParaRPr>
                    </a:p>
                  </a:txBody>
                  <a:tcPr marL="0" marR="0" marT="104139"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70"/>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5091" marB="0">
                    <a:lnL w="12700">
                      <a:solidFill>
                        <a:srgbClr val="6A1A68"/>
                      </a:solidFill>
                      <a:prstDash val="solid"/>
                    </a:lnL>
                  </a:tcPr>
                </a:tc>
                <a:extLst>
                  <a:ext uri="{0D108BD9-81ED-4DB2-BD59-A6C34878D82A}">
                    <a16:rowId xmlns:a16="http://schemas.microsoft.com/office/drawing/2014/main" val="10000"/>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537993">
                <a:tc>
                  <a:txBody>
                    <a:bodyPr/>
                    <a:lstStyle/>
                    <a:p>
                      <a:pPr marL="66675">
                        <a:lnSpc>
                          <a:spcPct val="100000"/>
                        </a:lnSpc>
                        <a:spcBef>
                          <a:spcPts val="610"/>
                        </a:spcBef>
                      </a:pPr>
                      <a:r>
                        <a:rPr sz="1500" spc="10">
                          <a:solidFill>
                            <a:srgbClr val="DAECFA"/>
                          </a:solidFill>
                          <a:latin typeface="Times New Roman" panose="02020603050405020304" pitchFamily="18" charset="0"/>
                          <a:cs typeface="Times New Roman" panose="02020603050405020304" pitchFamily="18" charset="0"/>
                        </a:rPr>
                        <a:t>LSTM</a:t>
                      </a:r>
                      <a:r>
                        <a:rPr sz="1500" spc="-45">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2a:</a:t>
                      </a:r>
                      <a:endParaRPr sz="1500">
                        <a:latin typeface="Times New Roman" panose="02020603050405020304" pitchFamily="18" charset="0"/>
                        <a:cs typeface="Times New Roman" panose="02020603050405020304" pitchFamily="18" charset="0"/>
                      </a:endParaRPr>
                    </a:p>
                  </a:txBody>
                  <a:tcPr marL="0" marR="0" marT="77471" marB="0">
                    <a:lnR w="12700">
                      <a:solidFill>
                        <a:srgbClr val="6A1A68"/>
                      </a:solidFill>
                      <a:prstDash val="solid"/>
                    </a:lnR>
                  </a:tcPr>
                </a:tc>
                <a:tc>
                  <a:txBody>
                    <a:bodyPr/>
                    <a:lstStyle/>
                    <a:p>
                      <a:pPr marL="2086610">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604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35"/>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604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8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6995" marB="0">
                    <a:lnL w="12700">
                      <a:solidFill>
                        <a:srgbClr val="6A1A68"/>
                      </a:solidFill>
                      <a:prstDash val="solid"/>
                    </a:lnL>
                  </a:tcPr>
                </a:tc>
                <a:extLst>
                  <a:ext uri="{0D108BD9-81ED-4DB2-BD59-A6C34878D82A}">
                    <a16:rowId xmlns:a16="http://schemas.microsoft.com/office/drawing/2014/main" val="10002"/>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539249">
                <a:tc>
                  <a:txBody>
                    <a:bodyPr/>
                    <a:lstStyle/>
                    <a:p>
                      <a:pPr marL="31750">
                        <a:lnSpc>
                          <a:spcPct val="100000"/>
                        </a:lnSpc>
                        <a:spcBef>
                          <a:spcPts val="62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2b:</a:t>
                      </a:r>
                      <a:endParaRPr sz="1500">
                        <a:latin typeface="Times New Roman" panose="02020603050405020304" pitchFamily="18" charset="0"/>
                        <a:cs typeface="Times New Roman" panose="02020603050405020304" pitchFamily="18" charset="0"/>
                      </a:endParaRPr>
                    </a:p>
                  </a:txBody>
                  <a:tcPr marL="0" marR="0" marT="78740" marB="0">
                    <a:lnR w="12700">
                      <a:solidFill>
                        <a:srgbClr val="6A1A68"/>
                      </a:solidFill>
                      <a:prstDash val="solid"/>
                    </a:lnR>
                  </a:tcPr>
                </a:tc>
                <a:tc>
                  <a:txBody>
                    <a:bodyPr/>
                    <a:lstStyle/>
                    <a:p>
                      <a:pPr marL="2086610">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2500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10731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300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844"/>
                        </a:spcBef>
                      </a:pPr>
                      <a:r>
                        <a:rPr sz="1200" b="1">
                          <a:solidFill>
                            <a:srgbClr val="FFFFFF"/>
                          </a:solidFill>
                          <a:latin typeface="Times New Roman" panose="02020603050405020304" pitchFamily="18" charset="0"/>
                          <a:cs typeface="Times New Roman" panose="02020603050405020304" pitchFamily="18" charset="0"/>
                        </a:rPr>
                        <a:t>200</a:t>
                      </a:r>
                      <a:endParaRPr sz="1200">
                        <a:latin typeface="Times New Roman" panose="02020603050405020304" pitchFamily="18" charset="0"/>
                        <a:cs typeface="Times New Roman" panose="02020603050405020304" pitchFamily="18" charset="0"/>
                      </a:endParaRPr>
                    </a:p>
                  </a:txBody>
                  <a:tcPr marL="0" marR="0" marT="10731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95"/>
                        </a:spcBef>
                      </a:pPr>
                      <a:r>
                        <a:rPr sz="1500" spc="-5">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8265" marB="0">
                    <a:lnL w="12700">
                      <a:solidFill>
                        <a:srgbClr val="6A1A68"/>
                      </a:solidFill>
                      <a:prstDash val="solid"/>
                    </a:lnL>
                  </a:tcPr>
                </a:tc>
                <a:extLst>
                  <a:ext uri="{0D108BD9-81ED-4DB2-BD59-A6C34878D82A}">
                    <a16:rowId xmlns:a16="http://schemas.microsoft.com/office/drawing/2014/main" val="10004"/>
                  </a:ext>
                </a:extLst>
              </a:tr>
              <a:tr h="105464">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5"/>
                  </a:ext>
                </a:extLst>
              </a:tr>
              <a:tr h="326400">
                <a:tc>
                  <a:txBody>
                    <a:bodyPr/>
                    <a:lstStyle/>
                    <a:p>
                      <a:pPr marL="66675">
                        <a:lnSpc>
                          <a:spcPct val="100000"/>
                        </a:lnSpc>
                        <a:spcBef>
                          <a:spcPts val="56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3a:</a:t>
                      </a:r>
                      <a:endParaRPr sz="1500">
                        <a:latin typeface="Times New Roman" panose="02020603050405020304" pitchFamily="18" charset="0"/>
                        <a:cs typeface="Times New Roman" panose="02020603050405020304" pitchFamily="18" charset="0"/>
                      </a:endParaRPr>
                    </a:p>
                  </a:txBody>
                  <a:tcPr marL="0" marR="0" marT="71120" marB="0">
                    <a:lnR w="12700">
                      <a:solidFill>
                        <a:srgbClr val="6A1A68"/>
                      </a:solidFill>
                      <a:prstDash val="solid"/>
                    </a:lnR>
                  </a:tcPr>
                </a:tc>
                <a:tc>
                  <a:txBody>
                    <a:bodyPr/>
                    <a:lstStyle/>
                    <a:p>
                      <a:pPr marL="2086610">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26034"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1125</a:t>
                      </a:r>
                      <a:endParaRPr sz="1200">
                        <a:latin typeface="Times New Roman" panose="02020603050405020304" pitchFamily="18" charset="0"/>
                        <a:cs typeface="Times New Roman" panose="02020603050405020304" pitchFamily="18" charset="0"/>
                      </a:endParaRPr>
                    </a:p>
                  </a:txBody>
                  <a:tcPr marL="0" marR="0" marT="99695"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225</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85"/>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99695"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35"/>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0645" marB="0">
                    <a:lnL w="12700">
                      <a:solidFill>
                        <a:srgbClr val="6A1A68"/>
                      </a:solidFill>
                      <a:prstDash val="solid"/>
                    </a:lnL>
                  </a:tcPr>
                </a:tc>
                <a:extLst>
                  <a:ext uri="{0D108BD9-81ED-4DB2-BD59-A6C34878D82A}">
                    <a16:rowId xmlns:a16="http://schemas.microsoft.com/office/drawing/2014/main" val="10006"/>
                  </a:ext>
                </a:extLst>
              </a:tr>
              <a:tr h="106080">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7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r h="326400">
                <a:tc>
                  <a:txBody>
                    <a:bodyPr/>
                    <a:lstStyle/>
                    <a:p>
                      <a:pPr marL="66675">
                        <a:lnSpc>
                          <a:spcPct val="100000"/>
                        </a:lnSpc>
                        <a:spcBef>
                          <a:spcPts val="530"/>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3b:</a:t>
                      </a:r>
                      <a:endParaRPr sz="1500">
                        <a:latin typeface="Times New Roman" panose="02020603050405020304" pitchFamily="18" charset="0"/>
                        <a:cs typeface="Times New Roman" panose="02020603050405020304" pitchFamily="18" charset="0"/>
                      </a:endParaRPr>
                    </a:p>
                  </a:txBody>
                  <a:tcPr marL="0" marR="0" marT="67311" marB="0">
                    <a:lnR w="12700">
                      <a:solidFill>
                        <a:srgbClr val="6A1A68"/>
                      </a:solidFill>
                      <a:prstDash val="solid"/>
                    </a:lnR>
                  </a:tcPr>
                </a:tc>
                <a:tc>
                  <a:txBody>
                    <a:bodyPr/>
                    <a:lstStyle/>
                    <a:p>
                      <a:pPr marL="2086610">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T w="12700">
                      <a:solidFill>
                        <a:srgbClr val="6A1A68"/>
                      </a:solidFill>
                      <a:prstDash val="solid"/>
                    </a:lnT>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marR="1651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033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7620" algn="ctr">
                        <a:lnSpc>
                          <a:spcPct val="100000"/>
                        </a:lnSpc>
                        <a:spcBef>
                          <a:spcPts val="79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033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57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72391" marB="0">
                    <a:lnL w="12700">
                      <a:solidFill>
                        <a:srgbClr val="6A1A68"/>
                      </a:solidFill>
                      <a:prstDash val="solid"/>
                    </a:lnL>
                  </a:tcPr>
                </a:tc>
                <a:extLst>
                  <a:ext uri="{0D108BD9-81ED-4DB2-BD59-A6C34878D82A}">
                    <a16:rowId xmlns:a16="http://schemas.microsoft.com/office/drawing/2014/main" val="10008"/>
                  </a:ext>
                </a:extLst>
              </a:tr>
              <a:tr h="89760">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lnT w="12700">
                      <a:solidFill>
                        <a:srgbClr val="6A1A68"/>
                      </a:solidFill>
                      <a:prstDash val="solid"/>
                    </a:lnT>
                    <a:lnB w="12700">
                      <a:solidFill>
                        <a:srgbClr val="6A1A68"/>
                      </a:solidFill>
                      <a:prstDash val="solid"/>
                    </a:lnB>
                  </a:tcPr>
                </a:tc>
                <a:tc>
                  <a:txBody>
                    <a:bodyPr/>
                    <a:lstStyle/>
                    <a:p>
                      <a:pPr>
                        <a:lnSpc>
                          <a:spcPct val="100000"/>
                        </a:lnSpc>
                      </a:pPr>
                      <a:endParaRPr sz="500">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9"/>
                  </a:ext>
                </a:extLst>
              </a:tr>
              <a:tr h="334561">
                <a:tc>
                  <a:txBody>
                    <a:bodyPr/>
                    <a:lstStyle/>
                    <a:p>
                      <a:pPr marL="66675">
                        <a:lnSpc>
                          <a:spcPct val="100000"/>
                        </a:lnSpc>
                        <a:spcBef>
                          <a:spcPts val="585"/>
                        </a:spcBef>
                      </a:pPr>
                      <a:r>
                        <a:rPr sz="1500" spc="10">
                          <a:solidFill>
                            <a:srgbClr val="DAECFA"/>
                          </a:solidFill>
                          <a:latin typeface="Times New Roman" panose="02020603050405020304" pitchFamily="18" charset="0"/>
                          <a:cs typeface="Times New Roman" panose="02020603050405020304" pitchFamily="18" charset="0"/>
                        </a:rPr>
                        <a:t>LSTM</a:t>
                      </a:r>
                      <a:r>
                        <a:rPr sz="1500" spc="-50">
                          <a:solidFill>
                            <a:srgbClr val="DAECFA"/>
                          </a:solidFill>
                          <a:latin typeface="Times New Roman" panose="02020603050405020304" pitchFamily="18" charset="0"/>
                          <a:cs typeface="Times New Roman" panose="02020603050405020304" pitchFamily="18" charset="0"/>
                        </a:rPr>
                        <a:t> </a:t>
                      </a:r>
                      <a:r>
                        <a:rPr sz="1500" spc="15">
                          <a:solidFill>
                            <a:srgbClr val="DAECFA"/>
                          </a:solidFill>
                          <a:latin typeface="Times New Roman" panose="02020603050405020304" pitchFamily="18" charset="0"/>
                          <a:cs typeface="Times New Roman" panose="02020603050405020304" pitchFamily="18" charset="0"/>
                        </a:rPr>
                        <a:t>3c:</a:t>
                      </a:r>
                      <a:endParaRPr sz="1500">
                        <a:latin typeface="Times New Roman" panose="02020603050405020304" pitchFamily="18" charset="0"/>
                        <a:cs typeface="Times New Roman" panose="02020603050405020304" pitchFamily="18" charset="0"/>
                      </a:endParaRPr>
                    </a:p>
                  </a:txBody>
                  <a:tcPr marL="0" marR="0" marT="74295" marB="0">
                    <a:lnR w="12700">
                      <a:solidFill>
                        <a:srgbClr val="6A1A68"/>
                      </a:solidFill>
                      <a:prstDash val="solid"/>
                    </a:lnR>
                  </a:tcPr>
                </a:tc>
                <a:tc>
                  <a:txBody>
                    <a:bodyPr/>
                    <a:lstStyle/>
                    <a:p>
                      <a:pPr marL="2095500">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T w="12700">
                      <a:solidFill>
                        <a:srgbClr val="6A1A68"/>
                      </a:solidFill>
                      <a:prstDash val="solid"/>
                    </a:lnT>
                    <a:lnB w="12700">
                      <a:solidFill>
                        <a:srgbClr val="6A1A68"/>
                      </a:solidFill>
                      <a:prstDash val="solid"/>
                    </a:lnB>
                    <a:solidFill>
                      <a:srgbClr val="006FC0"/>
                    </a:solidFill>
                  </a:tcPr>
                </a:tc>
                <a:tc>
                  <a:txBody>
                    <a:bodyPr/>
                    <a:lstStyle/>
                    <a:p>
                      <a:pPr>
                        <a:lnSpc>
                          <a:spcPct val="100000"/>
                        </a:lnSpc>
                      </a:pPr>
                      <a:endParaRPr sz="1300">
                        <a:latin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750</a:t>
                      </a:r>
                      <a:endParaRPr sz="1200">
                        <a:latin typeface="Times New Roman" panose="02020603050405020304" pitchFamily="18" charset="0"/>
                        <a:cs typeface="Times New Roman" panose="02020603050405020304" pitchFamily="18" charset="0"/>
                      </a:endParaRPr>
                    </a:p>
                  </a:txBody>
                  <a:tcPr marL="0" marR="0" marT="102871" marB="0">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1651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150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5400" algn="ctr">
                        <a:lnSpc>
                          <a:spcPct val="100000"/>
                        </a:lnSpc>
                        <a:spcBef>
                          <a:spcPts val="810"/>
                        </a:spcBef>
                      </a:pPr>
                      <a:r>
                        <a:rPr sz="1200" b="1">
                          <a:solidFill>
                            <a:srgbClr val="FFFFFF"/>
                          </a:solidFill>
                          <a:latin typeface="Times New Roman" panose="02020603050405020304" pitchFamily="18" charset="0"/>
                          <a:cs typeface="Times New Roman" panose="02020603050405020304" pitchFamily="18" charset="0"/>
                        </a:rPr>
                        <a:t>100</a:t>
                      </a:r>
                      <a:endParaRPr sz="1200">
                        <a:latin typeface="Times New Roman" panose="02020603050405020304" pitchFamily="18" charset="0"/>
                        <a:cs typeface="Times New Roman" panose="02020603050405020304" pitchFamily="18" charset="0"/>
                      </a:endParaRPr>
                    </a:p>
                  </a:txBody>
                  <a:tcPr marL="0" marR="0" marT="102871" marB="0">
                    <a:lnL w="12700">
                      <a:solidFill>
                        <a:srgbClr val="6A1A68"/>
                      </a:solidFill>
                      <a:prstDash val="solid"/>
                    </a:lnL>
                    <a:lnR w="12700">
                      <a:solidFill>
                        <a:srgbClr val="6A1A68"/>
                      </a:solidFill>
                      <a:prstDash val="solid"/>
                    </a:lnR>
                    <a:lnT w="12700">
                      <a:solidFill>
                        <a:srgbClr val="6A1A68"/>
                      </a:solidFill>
                      <a:prstDash val="solid"/>
                    </a:lnT>
                    <a:lnB w="12700">
                      <a:solidFill>
                        <a:srgbClr val="6A1A68"/>
                      </a:solidFill>
                      <a:prstDash val="solid"/>
                    </a:lnB>
                    <a:solidFill>
                      <a:srgbClr val="006FC0"/>
                    </a:solidFill>
                  </a:tcPr>
                </a:tc>
                <a:tc>
                  <a:txBody>
                    <a:bodyPr/>
                    <a:lstStyle/>
                    <a:p>
                      <a:pPr marL="205740">
                        <a:lnSpc>
                          <a:spcPct val="100000"/>
                        </a:lnSpc>
                        <a:spcBef>
                          <a:spcPts val="660"/>
                        </a:spcBef>
                      </a:pPr>
                      <a:r>
                        <a:rPr sz="1500">
                          <a:solidFill>
                            <a:srgbClr val="DAECFA"/>
                          </a:solidFill>
                          <a:latin typeface="Times New Roman" panose="02020603050405020304" pitchFamily="18" charset="0"/>
                          <a:cs typeface="Times New Roman" panose="02020603050405020304" pitchFamily="18" charset="0"/>
                        </a:rPr>
                        <a:t>(Stratified)</a:t>
                      </a:r>
                      <a:endParaRPr sz="1500">
                        <a:latin typeface="Times New Roman" panose="02020603050405020304" pitchFamily="18" charset="0"/>
                        <a:cs typeface="Times New Roman" panose="02020603050405020304" pitchFamily="18" charset="0"/>
                      </a:endParaRPr>
                    </a:p>
                  </a:txBody>
                  <a:tcPr marL="0" marR="0" marT="83820" marB="0">
                    <a:lnL w="12700">
                      <a:solidFill>
                        <a:srgbClr val="6A1A68"/>
                      </a:solidFill>
                      <a:prstDash val="solid"/>
                    </a:lnL>
                  </a:tcPr>
                </a:tc>
                <a:extLst>
                  <a:ext uri="{0D108BD9-81ED-4DB2-BD59-A6C34878D82A}">
                    <a16:rowId xmlns:a16="http://schemas.microsoft.com/office/drawing/2014/main" val="10010"/>
                  </a:ext>
                </a:extLst>
              </a:tr>
            </a:tbl>
          </a:graphicData>
        </a:graphic>
      </p:graphicFrame>
      <p:sp>
        <p:nvSpPr>
          <p:cNvPr id="23" name="object 23"/>
          <p:cNvSpPr txBox="1"/>
          <p:nvPr/>
        </p:nvSpPr>
        <p:spPr>
          <a:xfrm>
            <a:off x="10739758" y="5316605"/>
            <a:ext cx="803911" cy="231474"/>
          </a:xfrm>
          <a:prstGeom prst="rect">
            <a:avLst/>
          </a:prstGeom>
        </p:spPr>
        <p:txBody>
          <a:bodyPr vert="horz" wrap="square" lIns="0" tIns="15875" rIns="0" bIns="0" rtlCol="0">
            <a:spAutoFit/>
          </a:bodyPr>
          <a:lstStyle/>
          <a:p>
            <a:pPr marL="12700">
              <a:spcBef>
                <a:spcPts val="125"/>
              </a:spcBef>
            </a:pPr>
            <a:r>
              <a:rPr spc="-5">
                <a:solidFill>
                  <a:srgbClr val="DAECFA"/>
                </a:solidFill>
                <a:latin typeface="Carlito"/>
                <a:cs typeface="Carlito"/>
              </a:rPr>
              <a:t>(Stratified)</a:t>
            </a:r>
            <a:endParaRPr>
              <a:latin typeface="Carlito"/>
              <a:cs typeface="Carlito"/>
            </a:endParaRPr>
          </a:p>
        </p:txBody>
      </p:sp>
      <p:sp>
        <p:nvSpPr>
          <p:cNvPr id="24" name="object 24"/>
          <p:cNvSpPr txBox="1"/>
          <p:nvPr/>
        </p:nvSpPr>
        <p:spPr>
          <a:xfrm>
            <a:off x="329248" y="5970591"/>
            <a:ext cx="5516245" cy="197490"/>
          </a:xfrm>
          <a:prstGeom prst="rect">
            <a:avLst/>
          </a:prstGeom>
        </p:spPr>
        <p:txBody>
          <a:bodyPr vert="horz" wrap="square" lIns="0" tIns="12700" rIns="0" bIns="0" rtlCol="0">
            <a:spAutoFit/>
          </a:bodyPr>
          <a:lstStyle/>
          <a:p>
            <a:pPr marL="12700">
              <a:spcBef>
                <a:spcPts val="100"/>
              </a:spcBef>
            </a:pPr>
            <a:r>
              <a:rPr sz="1200">
                <a:solidFill>
                  <a:srgbClr val="DAECFA"/>
                </a:solidFill>
                <a:latin typeface="Carlito"/>
                <a:cs typeface="Carlito"/>
              </a:rPr>
              <a:t>* </a:t>
            </a:r>
            <a:r>
              <a:rPr sz="1200" spc="-5">
                <a:solidFill>
                  <a:srgbClr val="DAECFA"/>
                </a:solidFill>
                <a:latin typeface="Carlito"/>
                <a:cs typeface="Carlito"/>
              </a:rPr>
              <a:t>indicates </a:t>
            </a:r>
            <a:r>
              <a:rPr sz="1200" spc="-11">
                <a:solidFill>
                  <a:srgbClr val="DAECFA"/>
                </a:solidFill>
                <a:latin typeface="Carlito"/>
                <a:cs typeface="Carlito"/>
              </a:rPr>
              <a:t>that </a:t>
            </a:r>
            <a:r>
              <a:rPr sz="1200">
                <a:solidFill>
                  <a:srgbClr val="DAECFA"/>
                </a:solidFill>
                <a:latin typeface="Carlito"/>
                <a:cs typeface="Carlito"/>
              </a:rPr>
              <a:t>explicitly </a:t>
            </a:r>
            <a:r>
              <a:rPr sz="1200" spc="-5">
                <a:solidFill>
                  <a:srgbClr val="DAECFA"/>
                </a:solidFill>
                <a:latin typeface="Carlito"/>
                <a:cs typeface="Carlito"/>
              </a:rPr>
              <a:t>Stratified </a:t>
            </a:r>
            <a:r>
              <a:rPr sz="1200" spc="-15">
                <a:solidFill>
                  <a:srgbClr val="DAECFA"/>
                </a:solidFill>
                <a:latin typeface="Carlito"/>
                <a:cs typeface="Carlito"/>
              </a:rPr>
              <a:t>by </a:t>
            </a:r>
            <a:r>
              <a:rPr sz="1200" spc="-11">
                <a:solidFill>
                  <a:srgbClr val="DAECFA"/>
                </a:solidFill>
                <a:latin typeface="Carlito"/>
                <a:cs typeface="Carlito"/>
              </a:rPr>
              <a:t>ignoring some </a:t>
            </a:r>
            <a:r>
              <a:rPr sz="1200">
                <a:solidFill>
                  <a:srgbClr val="DAECFA"/>
                </a:solidFill>
                <a:latin typeface="Carlito"/>
                <a:cs typeface="Carlito"/>
              </a:rPr>
              <a:t>examples. </a:t>
            </a:r>
            <a:r>
              <a:rPr sz="1200" spc="-31">
                <a:solidFill>
                  <a:srgbClr val="DAECFA"/>
                </a:solidFill>
                <a:latin typeface="Carlito"/>
                <a:cs typeface="Carlito"/>
              </a:rPr>
              <a:t>To </a:t>
            </a:r>
            <a:r>
              <a:rPr sz="1200" spc="-5">
                <a:solidFill>
                  <a:srgbClr val="DAECFA"/>
                </a:solidFill>
                <a:latin typeface="Carlito"/>
                <a:cs typeface="Carlito"/>
              </a:rPr>
              <a:t>avoid </a:t>
            </a:r>
            <a:r>
              <a:rPr sz="1200" spc="20">
                <a:solidFill>
                  <a:srgbClr val="DAECFA"/>
                </a:solidFill>
                <a:latin typeface="Carlito"/>
                <a:cs typeface="Carlito"/>
              </a:rPr>
              <a:t>class</a:t>
            </a:r>
            <a:r>
              <a:rPr sz="1200" spc="55">
                <a:solidFill>
                  <a:srgbClr val="DAECFA"/>
                </a:solidFill>
                <a:latin typeface="Carlito"/>
                <a:cs typeface="Carlito"/>
              </a:rPr>
              <a:t> </a:t>
            </a:r>
            <a:r>
              <a:rPr sz="1200" spc="-5">
                <a:solidFill>
                  <a:srgbClr val="DAECFA"/>
                </a:solidFill>
                <a:latin typeface="Carlito"/>
                <a:cs typeface="Carlito"/>
              </a:rPr>
              <a:t>imbalance.</a:t>
            </a:r>
            <a:endParaRPr sz="1200">
              <a:latin typeface="Carlito"/>
              <a:cs typeface="Carlito"/>
            </a:endParaRPr>
          </a:p>
        </p:txBody>
      </p:sp>
      <p:sp>
        <p:nvSpPr>
          <p:cNvPr id="25" name="object 25"/>
          <p:cNvSpPr txBox="1"/>
          <p:nvPr/>
        </p:nvSpPr>
        <p:spPr>
          <a:xfrm>
            <a:off x="356874" y="997969"/>
            <a:ext cx="3471545" cy="231474"/>
          </a:xfrm>
          <a:prstGeom prst="rect">
            <a:avLst/>
          </a:prstGeom>
        </p:spPr>
        <p:txBody>
          <a:bodyPr vert="horz" wrap="square" lIns="0" tIns="15875" rIns="0" bIns="0" rtlCol="0">
            <a:spAutoFit/>
          </a:bodyPr>
          <a:lstStyle/>
          <a:p>
            <a:pPr marL="12700">
              <a:spcBef>
                <a:spcPts val="125"/>
              </a:spcBef>
            </a:pPr>
            <a:r>
              <a:rPr spc="-20">
                <a:solidFill>
                  <a:srgbClr val="DAECFA"/>
                </a:solidFill>
                <a:latin typeface="Carlito"/>
                <a:cs typeface="Carlito"/>
              </a:rPr>
              <a:t>We</a:t>
            </a:r>
            <a:r>
              <a:rPr spc="-51">
                <a:solidFill>
                  <a:srgbClr val="DAECFA"/>
                </a:solidFill>
                <a:latin typeface="Carlito"/>
                <a:cs typeface="Carlito"/>
              </a:rPr>
              <a:t> </a:t>
            </a:r>
            <a:r>
              <a:rPr spc="15">
                <a:solidFill>
                  <a:srgbClr val="DAECFA"/>
                </a:solidFill>
                <a:latin typeface="Carlito"/>
                <a:cs typeface="Carlito"/>
              </a:rPr>
              <a:t>are</a:t>
            </a:r>
            <a:r>
              <a:rPr spc="-45">
                <a:solidFill>
                  <a:srgbClr val="DAECFA"/>
                </a:solidFill>
                <a:latin typeface="Carlito"/>
                <a:cs typeface="Carlito"/>
              </a:rPr>
              <a:t> </a:t>
            </a:r>
            <a:r>
              <a:rPr>
                <a:solidFill>
                  <a:srgbClr val="DAECFA"/>
                </a:solidFill>
                <a:latin typeface="Carlito"/>
                <a:cs typeface="Carlito"/>
              </a:rPr>
              <a:t>doing</a:t>
            </a:r>
            <a:r>
              <a:rPr spc="-11">
                <a:solidFill>
                  <a:srgbClr val="DAECFA"/>
                </a:solidFill>
                <a:latin typeface="Carlito"/>
                <a:cs typeface="Carlito"/>
              </a:rPr>
              <a:t> </a:t>
            </a:r>
            <a:r>
              <a:rPr spc="5">
                <a:solidFill>
                  <a:srgbClr val="DAECFA"/>
                </a:solidFill>
                <a:latin typeface="Carlito"/>
                <a:cs typeface="Carlito"/>
              </a:rPr>
              <a:t>K-Fold</a:t>
            </a:r>
            <a:r>
              <a:rPr spc="-91">
                <a:solidFill>
                  <a:srgbClr val="DAECFA"/>
                </a:solidFill>
                <a:latin typeface="Carlito"/>
                <a:cs typeface="Carlito"/>
              </a:rPr>
              <a:t> </a:t>
            </a:r>
            <a:r>
              <a:rPr spc="15">
                <a:solidFill>
                  <a:srgbClr val="DAECFA"/>
                </a:solidFill>
                <a:latin typeface="Carlito"/>
                <a:cs typeface="Carlito"/>
              </a:rPr>
              <a:t>Cross</a:t>
            </a:r>
            <a:r>
              <a:rPr spc="-51">
                <a:solidFill>
                  <a:srgbClr val="DAECFA"/>
                </a:solidFill>
                <a:latin typeface="Carlito"/>
                <a:cs typeface="Carlito"/>
              </a:rPr>
              <a:t> </a:t>
            </a:r>
            <a:r>
              <a:rPr spc="-15">
                <a:solidFill>
                  <a:srgbClr val="DAECFA"/>
                </a:solidFill>
                <a:latin typeface="Carlito"/>
                <a:cs typeface="Carlito"/>
              </a:rPr>
              <a:t>Validation</a:t>
            </a:r>
            <a:r>
              <a:rPr spc="-91">
                <a:solidFill>
                  <a:srgbClr val="DAECFA"/>
                </a:solidFill>
                <a:latin typeface="Carlito"/>
                <a:cs typeface="Carlito"/>
              </a:rPr>
              <a:t> </a:t>
            </a:r>
            <a:r>
              <a:rPr>
                <a:solidFill>
                  <a:srgbClr val="DAECFA"/>
                </a:solidFill>
                <a:latin typeface="Carlito"/>
                <a:cs typeface="Carlito"/>
              </a:rPr>
              <a:t>with</a:t>
            </a:r>
            <a:r>
              <a:rPr spc="-15">
                <a:solidFill>
                  <a:srgbClr val="DAECFA"/>
                </a:solidFill>
                <a:latin typeface="Carlito"/>
                <a:cs typeface="Carlito"/>
              </a:rPr>
              <a:t> </a:t>
            </a:r>
            <a:r>
              <a:rPr spc="11">
                <a:solidFill>
                  <a:srgbClr val="DAECFA"/>
                </a:solidFill>
                <a:latin typeface="Carlito"/>
                <a:cs typeface="Carlito"/>
              </a:rPr>
              <a:t>K</a:t>
            </a:r>
            <a:r>
              <a:rPr spc="-5">
                <a:solidFill>
                  <a:srgbClr val="DAECFA"/>
                </a:solidFill>
                <a:latin typeface="Carlito"/>
                <a:cs typeface="Carlito"/>
              </a:rPr>
              <a:t> </a:t>
            </a:r>
            <a:r>
              <a:rPr spc="11">
                <a:solidFill>
                  <a:srgbClr val="DAECFA"/>
                </a:solidFill>
                <a:latin typeface="Carlito"/>
                <a:cs typeface="Carlito"/>
              </a:rPr>
              <a:t>=</a:t>
            </a:r>
            <a:r>
              <a:rPr spc="-51">
                <a:solidFill>
                  <a:srgbClr val="DAECFA"/>
                </a:solidFill>
                <a:latin typeface="Carlito"/>
                <a:cs typeface="Carlito"/>
              </a:rPr>
              <a:t> </a:t>
            </a:r>
            <a:r>
              <a:rPr spc="20">
                <a:solidFill>
                  <a:srgbClr val="DAECFA"/>
                </a:solidFill>
                <a:latin typeface="Carlito"/>
                <a:cs typeface="Carlito"/>
              </a:rPr>
              <a:t>6.</a:t>
            </a:r>
            <a:endParaRPr>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5850" y="193203"/>
            <a:ext cx="6781800" cy="521297"/>
          </a:xfrm>
          <a:prstGeom prst="rect">
            <a:avLst/>
          </a:prstGeom>
        </p:spPr>
        <p:txBody>
          <a:bodyPr spcFirstLastPara="1" vert="horz" wrap="square" lIns="0" tIns="15875" rIns="0" bIns="0" rtlCol="0" anchor="t" anchorCtr="0">
            <a:spAutoFit/>
          </a:bodyPr>
          <a:lstStyle/>
          <a:p>
            <a:pPr marL="12700" algn="just">
              <a:spcBef>
                <a:spcPts val="125"/>
              </a:spcBef>
            </a:pPr>
            <a:r>
              <a:rPr sz="3200" b="0" spc="5">
                <a:solidFill>
                  <a:srgbClr val="FFAB40"/>
                </a:solidFill>
              </a:rPr>
              <a:t>Iterations vs Cost Plots:</a:t>
            </a:r>
          </a:p>
        </p:txBody>
      </p:sp>
      <p:sp>
        <p:nvSpPr>
          <p:cNvPr id="14" name="Subtitle 13">
            <a:extLst>
              <a:ext uri="{FF2B5EF4-FFF2-40B4-BE49-F238E27FC236}">
                <a16:creationId xmlns:a16="http://schemas.microsoft.com/office/drawing/2014/main" id="{F1889769-82D9-EEFD-E366-40C3EE04606E}"/>
              </a:ext>
            </a:extLst>
          </p:cNvPr>
          <p:cNvSpPr>
            <a:spLocks noGrp="1"/>
          </p:cNvSpPr>
          <p:nvPr>
            <p:ph type="subTitle" idx="1"/>
          </p:nvPr>
        </p:nvSpPr>
        <p:spPr/>
        <p:txBody>
          <a:bodyPr/>
          <a:lstStyle/>
          <a:p>
            <a:endParaRPr lang="en-US"/>
          </a:p>
        </p:txBody>
      </p:sp>
      <p:grpSp>
        <p:nvGrpSpPr>
          <p:cNvPr id="3" name="object 3"/>
          <p:cNvGrpSpPr/>
          <p:nvPr/>
        </p:nvGrpSpPr>
        <p:grpSpPr>
          <a:xfrm>
            <a:off x="28575" y="609600"/>
            <a:ext cx="12163425" cy="4333875"/>
            <a:chOff x="0" y="1104900"/>
            <a:chExt cx="12163425" cy="4333875"/>
          </a:xfrm>
        </p:grpSpPr>
        <p:sp>
          <p:nvSpPr>
            <p:cNvPr id="4" name="object 4"/>
            <p:cNvSpPr/>
            <p:nvPr/>
          </p:nvSpPr>
          <p:spPr>
            <a:xfrm>
              <a:off x="204787" y="1385950"/>
              <a:ext cx="11801475" cy="3876675"/>
            </a:xfrm>
            <a:custGeom>
              <a:avLst/>
              <a:gdLst/>
              <a:ahLst/>
              <a:cxnLst/>
              <a:rect l="l" t="t" r="r" b="b"/>
              <a:pathLst>
                <a:path w="11801475" h="3876675">
                  <a:moveTo>
                    <a:pt x="11801475" y="0"/>
                  </a:moveTo>
                  <a:lnTo>
                    <a:pt x="0" y="0"/>
                  </a:lnTo>
                  <a:lnTo>
                    <a:pt x="0" y="3876675"/>
                  </a:lnTo>
                  <a:lnTo>
                    <a:pt x="11801475" y="3876675"/>
                  </a:lnTo>
                  <a:lnTo>
                    <a:pt x="11801475" y="0"/>
                  </a:lnTo>
                  <a:close/>
                </a:path>
              </a:pathLst>
            </a:custGeom>
            <a:solidFill>
              <a:srgbClr val="FFFFFF"/>
            </a:solidFill>
          </p:spPr>
          <p:txBody>
            <a:bodyPr wrap="square" lIns="0" tIns="0" rIns="0" bIns="0" rtlCol="0"/>
            <a:lstStyle/>
            <a:p>
              <a:endParaRPr/>
            </a:p>
          </p:txBody>
        </p:sp>
        <p:sp>
          <p:nvSpPr>
            <p:cNvPr id="5" name="object 5"/>
            <p:cNvSpPr/>
            <p:nvPr/>
          </p:nvSpPr>
          <p:spPr>
            <a:xfrm>
              <a:off x="204787" y="1385950"/>
              <a:ext cx="11801475" cy="3876675"/>
            </a:xfrm>
            <a:custGeom>
              <a:avLst/>
              <a:gdLst/>
              <a:ahLst/>
              <a:cxnLst/>
              <a:rect l="l" t="t" r="r" b="b"/>
              <a:pathLst>
                <a:path w="11801475" h="3876675">
                  <a:moveTo>
                    <a:pt x="0" y="3876675"/>
                  </a:moveTo>
                  <a:lnTo>
                    <a:pt x="11801475" y="3876675"/>
                  </a:lnTo>
                  <a:lnTo>
                    <a:pt x="11801475" y="0"/>
                  </a:lnTo>
                  <a:lnTo>
                    <a:pt x="0" y="0"/>
                  </a:lnTo>
                  <a:lnTo>
                    <a:pt x="0" y="3876675"/>
                  </a:lnTo>
                  <a:close/>
                </a:path>
              </a:pathLst>
            </a:custGeom>
            <a:ln w="12700">
              <a:solidFill>
                <a:srgbClr val="6A1A68"/>
              </a:solidFill>
            </a:ln>
          </p:spPr>
          <p:txBody>
            <a:bodyPr wrap="square" lIns="0" tIns="0" rIns="0" bIns="0" rtlCol="0"/>
            <a:lstStyle/>
            <a:p>
              <a:endParaRPr/>
            </a:p>
          </p:txBody>
        </p:sp>
        <p:sp>
          <p:nvSpPr>
            <p:cNvPr id="6" name="object 6"/>
            <p:cNvSpPr/>
            <p:nvPr/>
          </p:nvSpPr>
          <p:spPr>
            <a:xfrm>
              <a:off x="0" y="1104900"/>
              <a:ext cx="4591049" cy="42957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95725" y="1104900"/>
              <a:ext cx="4486275" cy="43338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724775" y="1104900"/>
              <a:ext cx="4438650" cy="43338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1640661" y="4943475"/>
            <a:ext cx="102616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20">
                <a:solidFill>
                  <a:srgbClr val="DAECFA"/>
                </a:solidFill>
                <a:latin typeface="Times New Roman" panose="02020603050405020304" pitchFamily="18" charset="0"/>
                <a:cs typeface="Times New Roman" panose="02020603050405020304" pitchFamily="18" charset="0"/>
              </a:rPr>
              <a:t>1:</a:t>
            </a:r>
            <a:endParaRPr sz="1800">
              <a:latin typeface="Times New Roman" panose="02020603050405020304" pitchFamily="18" charset="0"/>
              <a:cs typeface="Times New Roman" panose="02020603050405020304" pitchFamily="18" charset="0"/>
            </a:endParaRPr>
          </a:p>
        </p:txBody>
      </p:sp>
      <p:sp>
        <p:nvSpPr>
          <p:cNvPr id="10" name="object 10"/>
          <p:cNvSpPr txBox="1"/>
          <p:nvPr/>
        </p:nvSpPr>
        <p:spPr>
          <a:xfrm>
            <a:off x="5743714" y="4943475"/>
            <a:ext cx="117429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2a:</a:t>
            </a:r>
            <a:endParaRPr sz="1800">
              <a:latin typeface="Times New Roman" panose="02020603050405020304" pitchFamily="18" charset="0"/>
              <a:cs typeface="Times New Roman" panose="02020603050405020304" pitchFamily="18" charset="0"/>
            </a:endParaRPr>
          </a:p>
        </p:txBody>
      </p:sp>
      <p:sp>
        <p:nvSpPr>
          <p:cNvPr id="11" name="object 11"/>
          <p:cNvSpPr txBox="1"/>
          <p:nvPr/>
        </p:nvSpPr>
        <p:spPr>
          <a:xfrm>
            <a:off x="9545142" y="4947058"/>
            <a:ext cx="118717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2b:</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8599" y="478058"/>
            <a:ext cx="11353800" cy="428964"/>
          </a:xfrm>
          <a:prstGeom prst="rect">
            <a:avLst/>
          </a:prstGeom>
        </p:spPr>
        <p:txBody>
          <a:bodyPr spcFirstLastPara="1" vert="horz" wrap="square" lIns="0" tIns="15875" rIns="0" bIns="0" rtlCol="0" anchor="t" anchorCtr="0">
            <a:spAutoFit/>
          </a:bodyPr>
          <a:lstStyle/>
          <a:p>
            <a:pPr marL="12700">
              <a:spcBef>
                <a:spcPts val="125"/>
              </a:spcBef>
            </a:pPr>
            <a:r>
              <a:rPr sz="2600" b="0" spc="5" dirty="0">
                <a:solidFill>
                  <a:srgbClr val="FFAB40"/>
                </a:solidFill>
                <a:latin typeface="Montserrat ExtraBold"/>
              </a:rPr>
              <a:t>Iterations vs Cost Plots: [LSTM 3a, LSTM 3b, LSTM 3c, </a:t>
            </a:r>
            <a:r>
              <a:rPr lang="en-US" sz="2600" b="0" spc="5" dirty="0">
                <a:solidFill>
                  <a:srgbClr val="FFAB40"/>
                </a:solidFill>
                <a:latin typeface="Montserrat ExtraBold"/>
              </a:rPr>
              <a:t>L</a:t>
            </a:r>
            <a:r>
              <a:rPr sz="2600" b="0" spc="5" dirty="0">
                <a:solidFill>
                  <a:srgbClr val="FFAB40"/>
                </a:solidFill>
                <a:latin typeface="Montserrat ExtraBold"/>
              </a:rPr>
              <a:t>STM 3d]</a:t>
            </a:r>
            <a:r>
              <a:rPr lang="en-US" sz="2600" b="0" spc="5" dirty="0">
                <a:solidFill>
                  <a:srgbClr val="FFAB40"/>
                </a:solidFill>
                <a:latin typeface="Montserrat ExtraBold"/>
              </a:rPr>
              <a:t> </a:t>
            </a:r>
            <a:endParaRPr sz="2600" dirty="0"/>
          </a:p>
        </p:txBody>
      </p:sp>
      <p:grpSp>
        <p:nvGrpSpPr>
          <p:cNvPr id="3" name="object 3"/>
          <p:cNvGrpSpPr/>
          <p:nvPr/>
        </p:nvGrpSpPr>
        <p:grpSpPr>
          <a:xfrm>
            <a:off x="200024" y="1266629"/>
            <a:ext cx="11791951" cy="3257551"/>
            <a:chOff x="95250" y="1724025"/>
            <a:chExt cx="11791950" cy="3257550"/>
          </a:xfrm>
        </p:grpSpPr>
        <p:sp>
          <p:nvSpPr>
            <p:cNvPr id="4" name="object 4"/>
            <p:cNvSpPr/>
            <p:nvPr/>
          </p:nvSpPr>
          <p:spPr>
            <a:xfrm>
              <a:off x="204787" y="1843023"/>
              <a:ext cx="11620500" cy="3019425"/>
            </a:xfrm>
            <a:custGeom>
              <a:avLst/>
              <a:gdLst/>
              <a:ahLst/>
              <a:cxnLst/>
              <a:rect l="l" t="t" r="r" b="b"/>
              <a:pathLst>
                <a:path w="11620500" h="3019425">
                  <a:moveTo>
                    <a:pt x="11620500" y="0"/>
                  </a:moveTo>
                  <a:lnTo>
                    <a:pt x="0" y="0"/>
                  </a:lnTo>
                  <a:lnTo>
                    <a:pt x="0" y="3019425"/>
                  </a:lnTo>
                  <a:lnTo>
                    <a:pt x="11620500" y="3019425"/>
                  </a:lnTo>
                  <a:lnTo>
                    <a:pt x="11620500" y="0"/>
                  </a:lnTo>
                  <a:close/>
                </a:path>
              </a:pathLst>
            </a:custGeom>
            <a:solidFill>
              <a:srgbClr val="FFFFFF"/>
            </a:solidFill>
          </p:spPr>
          <p:txBody>
            <a:bodyPr wrap="square" lIns="0" tIns="0" rIns="0" bIns="0" rtlCol="0"/>
            <a:lstStyle/>
            <a:p>
              <a:endParaRPr/>
            </a:p>
          </p:txBody>
        </p:sp>
        <p:sp>
          <p:nvSpPr>
            <p:cNvPr id="5" name="object 5"/>
            <p:cNvSpPr/>
            <p:nvPr/>
          </p:nvSpPr>
          <p:spPr>
            <a:xfrm>
              <a:off x="204787" y="1843023"/>
              <a:ext cx="11620500" cy="3019425"/>
            </a:xfrm>
            <a:custGeom>
              <a:avLst/>
              <a:gdLst/>
              <a:ahLst/>
              <a:cxnLst/>
              <a:rect l="l" t="t" r="r" b="b"/>
              <a:pathLst>
                <a:path w="11620500" h="3019425">
                  <a:moveTo>
                    <a:pt x="0" y="3019425"/>
                  </a:moveTo>
                  <a:lnTo>
                    <a:pt x="11620500" y="3019425"/>
                  </a:lnTo>
                  <a:lnTo>
                    <a:pt x="11620500" y="0"/>
                  </a:lnTo>
                  <a:lnTo>
                    <a:pt x="0" y="0"/>
                  </a:lnTo>
                  <a:lnTo>
                    <a:pt x="0" y="3019425"/>
                  </a:lnTo>
                  <a:close/>
                </a:path>
              </a:pathLst>
            </a:custGeom>
            <a:ln w="12700">
              <a:solidFill>
                <a:srgbClr val="6A1A68"/>
              </a:solidFill>
            </a:ln>
          </p:spPr>
          <p:txBody>
            <a:bodyPr wrap="square" lIns="0" tIns="0" rIns="0" bIns="0" rtlCol="0"/>
            <a:lstStyle/>
            <a:p>
              <a:endParaRPr/>
            </a:p>
          </p:txBody>
        </p:sp>
        <p:sp>
          <p:nvSpPr>
            <p:cNvPr id="6" name="object 6"/>
            <p:cNvSpPr/>
            <p:nvPr/>
          </p:nvSpPr>
          <p:spPr>
            <a:xfrm>
              <a:off x="95250" y="1733550"/>
              <a:ext cx="3248025" cy="32480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24175" y="1724025"/>
              <a:ext cx="3248025" cy="324802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800725" y="1724025"/>
              <a:ext cx="3248025" cy="32480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639175" y="1733550"/>
              <a:ext cx="3248025" cy="3248025"/>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1384557" y="4814430"/>
            <a:ext cx="1130043"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1">
                <a:solidFill>
                  <a:srgbClr val="DAECFA"/>
                </a:solidFill>
                <a:latin typeface="Times New Roman" panose="02020603050405020304" pitchFamily="18" charset="0"/>
                <a:cs typeface="Times New Roman" panose="02020603050405020304" pitchFamily="18" charset="0"/>
              </a:rPr>
              <a:t>3a:</a:t>
            </a:r>
            <a:endParaRPr sz="1800">
              <a:latin typeface="Times New Roman" panose="02020603050405020304" pitchFamily="18" charset="0"/>
              <a:cs typeface="Times New Roman" panose="02020603050405020304" pitchFamily="18" charset="0"/>
            </a:endParaRPr>
          </a:p>
        </p:txBody>
      </p:sp>
      <p:sp>
        <p:nvSpPr>
          <p:cNvPr id="11" name="object 11"/>
          <p:cNvSpPr txBox="1"/>
          <p:nvPr/>
        </p:nvSpPr>
        <p:spPr>
          <a:xfrm>
            <a:off x="4337433" y="4796650"/>
            <a:ext cx="1145581"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3b:</a:t>
            </a:r>
            <a:endParaRPr sz="1800">
              <a:latin typeface="Times New Roman" panose="02020603050405020304" pitchFamily="18" charset="0"/>
              <a:cs typeface="Times New Roman" panose="02020603050405020304" pitchFamily="18" charset="0"/>
            </a:endParaRPr>
          </a:p>
        </p:txBody>
      </p:sp>
      <p:sp>
        <p:nvSpPr>
          <p:cNvPr id="12" name="object 12"/>
          <p:cNvSpPr txBox="1"/>
          <p:nvPr/>
        </p:nvSpPr>
        <p:spPr>
          <a:xfrm>
            <a:off x="7104130" y="4787760"/>
            <a:ext cx="1115542"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100">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3c:</a:t>
            </a:r>
            <a:endParaRPr sz="1800">
              <a:latin typeface="Times New Roman" panose="02020603050405020304" pitchFamily="18" charset="0"/>
              <a:cs typeface="Times New Roman" panose="02020603050405020304" pitchFamily="18" charset="0"/>
            </a:endParaRPr>
          </a:p>
        </p:txBody>
      </p:sp>
      <p:sp>
        <p:nvSpPr>
          <p:cNvPr id="13" name="object 13"/>
          <p:cNvSpPr txBox="1"/>
          <p:nvPr/>
        </p:nvSpPr>
        <p:spPr>
          <a:xfrm>
            <a:off x="9906005" y="4743310"/>
            <a:ext cx="1148687" cy="293029"/>
          </a:xfrm>
          <a:prstGeom prst="rect">
            <a:avLst/>
          </a:prstGeom>
        </p:spPr>
        <p:txBody>
          <a:bodyPr vert="horz" wrap="square" lIns="0" tIns="15875" rIns="0" bIns="0" rtlCol="0">
            <a:spAutoFit/>
          </a:bodyPr>
          <a:lstStyle/>
          <a:p>
            <a:pPr marL="12700">
              <a:spcBef>
                <a:spcPts val="125"/>
              </a:spcBef>
            </a:pPr>
            <a:r>
              <a:rPr sz="1800" spc="11">
                <a:solidFill>
                  <a:srgbClr val="DAECFA"/>
                </a:solidFill>
                <a:latin typeface="Times New Roman" panose="02020603050405020304" pitchFamily="18" charset="0"/>
                <a:cs typeface="Times New Roman" panose="02020603050405020304" pitchFamily="18" charset="0"/>
              </a:rPr>
              <a:t>LSTM</a:t>
            </a:r>
            <a:r>
              <a:rPr sz="1800" spc="-95">
                <a:solidFill>
                  <a:srgbClr val="DAECFA"/>
                </a:solidFill>
                <a:latin typeface="Times New Roman" panose="02020603050405020304" pitchFamily="18" charset="0"/>
                <a:cs typeface="Times New Roman" panose="02020603050405020304" pitchFamily="18" charset="0"/>
              </a:rPr>
              <a:t> </a:t>
            </a:r>
            <a:r>
              <a:rPr sz="1800" spc="15">
                <a:solidFill>
                  <a:srgbClr val="DAECFA"/>
                </a:solidFill>
                <a:latin typeface="Times New Roman" panose="02020603050405020304" pitchFamily="18" charset="0"/>
                <a:cs typeface="Times New Roman" panose="02020603050405020304" pitchFamily="18" charset="0"/>
              </a:rPr>
              <a:t>3d:</a:t>
            </a:r>
            <a:endParaRPr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45" y="1445441"/>
            <a:ext cx="4191000" cy="521939"/>
          </a:xfrm>
          <a:prstGeom prst="rect">
            <a:avLst/>
          </a:prstGeom>
        </p:spPr>
        <p:txBody>
          <a:bodyPr spcFirstLastPara="1" vert="horz" wrap="square" lIns="0" tIns="16511" rIns="0" bIns="0" rtlCol="0" anchor="t" anchorCtr="0">
            <a:spAutoFit/>
          </a:bodyPr>
          <a:lstStyle/>
          <a:p>
            <a:pPr marL="12700">
              <a:spcBef>
                <a:spcPts val="131"/>
              </a:spcBef>
            </a:pPr>
            <a:r>
              <a:rPr sz="2600" b="0" spc="5" dirty="0">
                <a:solidFill>
                  <a:srgbClr val="FFAB40"/>
                </a:solidFill>
                <a:latin typeface="Montserrat ExtraBold"/>
                <a:cs typeface="Montserrat ExtraBold"/>
              </a:rPr>
              <a:t>Prediction</a:t>
            </a:r>
            <a:r>
              <a:rPr lang="en-US" sz="2600" b="0" spc="5" dirty="0">
                <a:solidFill>
                  <a:srgbClr val="FFAB40"/>
                </a:solidFill>
                <a:latin typeface="Montserrat ExtraBold"/>
                <a:cs typeface="Montserrat ExtraBold"/>
              </a:rPr>
              <a:t> </a:t>
            </a:r>
            <a:r>
              <a:rPr sz="2600" b="0" spc="5" dirty="0">
                <a:solidFill>
                  <a:srgbClr val="FFAB40"/>
                </a:solidFill>
                <a:latin typeface="Montserrat ExtraBold"/>
                <a:cs typeface="Montserrat ExtraBold"/>
              </a:rPr>
              <a:t>Methods</a:t>
            </a:r>
            <a:r>
              <a:rPr spc="5" dirty="0"/>
              <a:t>:</a:t>
            </a:r>
          </a:p>
        </p:txBody>
      </p:sp>
      <p:sp>
        <p:nvSpPr>
          <p:cNvPr id="3" name="object 3"/>
          <p:cNvSpPr txBox="1"/>
          <p:nvPr/>
        </p:nvSpPr>
        <p:spPr>
          <a:xfrm>
            <a:off x="401006" y="2852105"/>
            <a:ext cx="1971039" cy="289823"/>
          </a:xfrm>
          <a:prstGeom prst="rect">
            <a:avLst/>
          </a:prstGeom>
        </p:spPr>
        <p:txBody>
          <a:bodyPr vert="horz" wrap="square" lIns="0" tIns="12700" rIns="0" bIns="0" rtlCol="0">
            <a:spAutoFit/>
          </a:bodyPr>
          <a:lstStyle/>
          <a:p>
            <a:pPr marL="12700">
              <a:spcBef>
                <a:spcPts val="100"/>
              </a:spcBef>
            </a:pPr>
            <a:r>
              <a:rPr sz="1800" b="1" spc="-20" dirty="0">
                <a:solidFill>
                  <a:srgbClr val="B5DBF8"/>
                </a:solidFill>
                <a:latin typeface="Gothic Uralic"/>
                <a:cs typeface="Gothic Uralic"/>
              </a:rPr>
              <a:t>1: </a:t>
            </a:r>
            <a:r>
              <a:rPr sz="1800" b="1" dirty="0">
                <a:solidFill>
                  <a:srgbClr val="B5DBF8"/>
                </a:solidFill>
                <a:latin typeface="Gothic Uralic"/>
                <a:cs typeface="Gothic Uralic"/>
              </a:rPr>
              <a:t>Hard</a:t>
            </a:r>
            <a:r>
              <a:rPr sz="1800" b="1" spc="-55" dirty="0">
                <a:solidFill>
                  <a:srgbClr val="B5DBF8"/>
                </a:solidFill>
                <a:latin typeface="Gothic Uralic"/>
                <a:cs typeface="Gothic Uralic"/>
              </a:rPr>
              <a:t> </a:t>
            </a:r>
            <a:r>
              <a:rPr sz="1800" b="1" spc="-11" dirty="0">
                <a:solidFill>
                  <a:srgbClr val="B5DBF8"/>
                </a:solidFill>
                <a:latin typeface="Gothic Uralic"/>
                <a:cs typeface="Gothic Uralic"/>
              </a:rPr>
              <a:t>Prediction</a:t>
            </a:r>
            <a:endParaRPr sz="1800" dirty="0">
              <a:latin typeface="Gothic Uralic"/>
              <a:cs typeface="Gothic Uralic"/>
            </a:endParaRPr>
          </a:p>
        </p:txBody>
      </p:sp>
      <p:sp>
        <p:nvSpPr>
          <p:cNvPr id="4" name="object 4"/>
          <p:cNvSpPr txBox="1"/>
          <p:nvPr/>
        </p:nvSpPr>
        <p:spPr>
          <a:xfrm>
            <a:off x="445456" y="4823780"/>
            <a:ext cx="1837689" cy="289823"/>
          </a:xfrm>
          <a:prstGeom prst="rect">
            <a:avLst/>
          </a:prstGeom>
        </p:spPr>
        <p:txBody>
          <a:bodyPr vert="horz" wrap="square" lIns="0" tIns="12700" rIns="0" bIns="0" rtlCol="0">
            <a:spAutoFit/>
          </a:bodyPr>
          <a:lstStyle/>
          <a:p>
            <a:pPr marL="12700">
              <a:spcBef>
                <a:spcPts val="100"/>
              </a:spcBef>
            </a:pPr>
            <a:r>
              <a:rPr sz="1800" b="1" spc="-20">
                <a:solidFill>
                  <a:srgbClr val="B5DBF8"/>
                </a:solidFill>
                <a:latin typeface="Gothic Uralic"/>
                <a:cs typeface="Gothic Uralic"/>
              </a:rPr>
              <a:t>2: </a:t>
            </a:r>
            <a:r>
              <a:rPr sz="1800" b="1" spc="-15">
                <a:solidFill>
                  <a:srgbClr val="B5DBF8"/>
                </a:solidFill>
                <a:latin typeface="Gothic Uralic"/>
                <a:cs typeface="Gothic Uralic"/>
              </a:rPr>
              <a:t>Soft</a:t>
            </a:r>
            <a:r>
              <a:rPr sz="1800" b="1" spc="-5">
                <a:solidFill>
                  <a:srgbClr val="B5DBF8"/>
                </a:solidFill>
                <a:latin typeface="Gothic Uralic"/>
                <a:cs typeface="Gothic Uralic"/>
              </a:rPr>
              <a:t> </a:t>
            </a:r>
            <a:r>
              <a:rPr sz="1800" b="1" spc="-11">
                <a:solidFill>
                  <a:srgbClr val="B5DBF8"/>
                </a:solidFill>
                <a:latin typeface="Gothic Uralic"/>
                <a:cs typeface="Gothic Uralic"/>
              </a:rPr>
              <a:t>Prediction</a:t>
            </a:r>
            <a:endParaRPr sz="1800">
              <a:latin typeface="Gothic Uralic"/>
              <a:cs typeface="Gothic Uralic"/>
            </a:endParaRPr>
          </a:p>
        </p:txBody>
      </p:sp>
      <p:sp>
        <p:nvSpPr>
          <p:cNvPr id="5" name="object 5"/>
          <p:cNvSpPr txBox="1"/>
          <p:nvPr/>
        </p:nvSpPr>
        <p:spPr>
          <a:xfrm>
            <a:off x="789626" y="3366773"/>
            <a:ext cx="7995284" cy="1099853"/>
          </a:xfrm>
          <a:prstGeom prst="rect">
            <a:avLst/>
          </a:prstGeom>
        </p:spPr>
        <p:txBody>
          <a:bodyPr vert="horz" wrap="square" lIns="0" tIns="12700" rIns="0" bIns="0" rtlCol="0">
            <a:spAutoFit/>
          </a:bodyPr>
          <a:lstStyle/>
          <a:p>
            <a:pPr marL="12700">
              <a:lnSpc>
                <a:spcPts val="1431"/>
              </a:lnSpc>
              <a:spcBef>
                <a:spcPts val="100"/>
              </a:spcBef>
            </a:pPr>
            <a:r>
              <a:rPr sz="1200" spc="-5" dirty="0">
                <a:solidFill>
                  <a:srgbClr val="DAECFA"/>
                </a:solidFill>
                <a:latin typeface="Carlito"/>
                <a:cs typeface="Carlito"/>
              </a:rPr>
              <a:t>1: </a:t>
            </a:r>
            <a:r>
              <a:rPr sz="1200" dirty="0">
                <a:solidFill>
                  <a:srgbClr val="DAECFA"/>
                </a:solidFill>
                <a:latin typeface="Carlito"/>
                <a:cs typeface="Carlito"/>
              </a:rPr>
              <a:t>In this, </a:t>
            </a:r>
            <a:r>
              <a:rPr sz="1200" spc="-20" dirty="0">
                <a:solidFill>
                  <a:srgbClr val="DAECFA"/>
                </a:solidFill>
                <a:latin typeface="Carlito"/>
                <a:cs typeface="Carlito"/>
              </a:rPr>
              <a:t>we </a:t>
            </a:r>
            <a:r>
              <a:rPr sz="1200" spc="-25" dirty="0">
                <a:solidFill>
                  <a:srgbClr val="DAECFA"/>
                </a:solidFill>
                <a:latin typeface="Carlito"/>
                <a:cs typeface="Carlito"/>
              </a:rPr>
              <a:t>perform </a:t>
            </a:r>
            <a:r>
              <a:rPr sz="1200" spc="-5" dirty="0">
                <a:solidFill>
                  <a:srgbClr val="DAECFA"/>
                </a:solidFill>
                <a:latin typeface="Carlito"/>
                <a:cs typeface="Carlito"/>
              </a:rPr>
              <a:t>segmentation </a:t>
            </a:r>
            <a:r>
              <a:rPr sz="1200" spc="-20" dirty="0">
                <a:solidFill>
                  <a:srgbClr val="DAECFA"/>
                </a:solidFill>
                <a:latin typeface="Carlito"/>
                <a:cs typeface="Carlito"/>
              </a:rPr>
              <a:t>on </a:t>
            </a:r>
            <a:r>
              <a:rPr sz="1200" spc="-25" dirty="0">
                <a:solidFill>
                  <a:srgbClr val="DAECFA"/>
                </a:solidFill>
                <a:latin typeface="Carlito"/>
                <a:cs typeface="Carlito"/>
              </a:rPr>
              <a:t>the </a:t>
            </a:r>
            <a:r>
              <a:rPr sz="1200" spc="-5" dirty="0">
                <a:solidFill>
                  <a:srgbClr val="DAECFA"/>
                </a:solidFill>
                <a:latin typeface="Carlito"/>
                <a:cs typeface="Carlito"/>
              </a:rPr>
              <a:t>original </a:t>
            </a:r>
            <a:r>
              <a:rPr sz="1200" spc="-11" dirty="0">
                <a:solidFill>
                  <a:srgbClr val="DAECFA"/>
                </a:solidFill>
                <a:latin typeface="Carlito"/>
                <a:cs typeface="Carlito"/>
              </a:rPr>
              <a:t>track </a:t>
            </a:r>
            <a:r>
              <a:rPr sz="1200" spc="25" dirty="0">
                <a:solidFill>
                  <a:srgbClr val="DAECFA"/>
                </a:solidFill>
                <a:latin typeface="Carlito"/>
                <a:cs typeface="Carlito"/>
              </a:rPr>
              <a:t>so </a:t>
            </a:r>
            <a:r>
              <a:rPr sz="1200" spc="-15" dirty="0">
                <a:solidFill>
                  <a:srgbClr val="DAECFA"/>
                </a:solidFill>
                <a:latin typeface="Carlito"/>
                <a:cs typeface="Carlito"/>
              </a:rPr>
              <a:t>that </a:t>
            </a:r>
            <a:r>
              <a:rPr sz="1200" spc="11" dirty="0">
                <a:solidFill>
                  <a:srgbClr val="DAECFA"/>
                </a:solidFill>
                <a:latin typeface="Carlito"/>
                <a:cs typeface="Carlito"/>
              </a:rPr>
              <a:t>each </a:t>
            </a:r>
            <a:r>
              <a:rPr sz="1200" spc="-5" dirty="0">
                <a:solidFill>
                  <a:srgbClr val="DAECFA"/>
                </a:solidFill>
                <a:latin typeface="Carlito"/>
                <a:cs typeface="Carlito"/>
              </a:rPr>
              <a:t>segment </a:t>
            </a:r>
            <a:r>
              <a:rPr sz="1200" dirty="0">
                <a:solidFill>
                  <a:srgbClr val="DAECFA"/>
                </a:solidFill>
                <a:latin typeface="Carlito"/>
                <a:cs typeface="Carlito"/>
              </a:rPr>
              <a:t>will </a:t>
            </a:r>
            <a:r>
              <a:rPr sz="1200" spc="-11" dirty="0">
                <a:solidFill>
                  <a:srgbClr val="DAECFA"/>
                </a:solidFill>
                <a:latin typeface="Carlito"/>
                <a:cs typeface="Carlito"/>
              </a:rPr>
              <a:t>have 256 </a:t>
            </a:r>
            <a:r>
              <a:rPr sz="1200" spc="-15" dirty="0">
                <a:solidFill>
                  <a:srgbClr val="DAECFA"/>
                </a:solidFill>
                <a:latin typeface="Carlito"/>
                <a:cs typeface="Carlito"/>
              </a:rPr>
              <a:t>timestamps </a:t>
            </a:r>
            <a:r>
              <a:rPr sz="1200" spc="-5" dirty="0">
                <a:solidFill>
                  <a:srgbClr val="DAECFA"/>
                </a:solidFill>
                <a:latin typeface="Carlito"/>
                <a:cs typeface="Carlito"/>
              </a:rPr>
              <a:t>after </a:t>
            </a:r>
            <a:r>
              <a:rPr sz="1200" spc="-15" dirty="0">
                <a:solidFill>
                  <a:srgbClr val="DAECFA"/>
                </a:solidFill>
                <a:latin typeface="Carlito"/>
                <a:cs typeface="Carlito"/>
              </a:rPr>
              <a:t>feature</a:t>
            </a:r>
            <a:r>
              <a:rPr sz="1200" spc="115" dirty="0">
                <a:solidFill>
                  <a:srgbClr val="DAECFA"/>
                </a:solidFill>
                <a:latin typeface="Carlito"/>
                <a:cs typeface="Carlito"/>
              </a:rPr>
              <a:t> </a:t>
            </a:r>
            <a:r>
              <a:rPr sz="1200" dirty="0">
                <a:solidFill>
                  <a:srgbClr val="DAECFA"/>
                </a:solidFill>
                <a:latin typeface="Carlito"/>
                <a:cs typeface="Carlito"/>
              </a:rPr>
              <a:t>extraction.</a:t>
            </a:r>
            <a:endParaRPr sz="1200" dirty="0">
              <a:latin typeface="Carlito"/>
              <a:cs typeface="Carlito"/>
            </a:endParaRPr>
          </a:p>
          <a:p>
            <a:pPr marL="12700" marR="5651993">
              <a:lnSpc>
                <a:spcPts val="1431"/>
              </a:lnSpc>
              <a:spcBef>
                <a:spcPts val="45"/>
              </a:spcBef>
            </a:pPr>
            <a:r>
              <a:rPr sz="1200" spc="-5" dirty="0">
                <a:solidFill>
                  <a:srgbClr val="DAECFA"/>
                </a:solidFill>
                <a:latin typeface="Carlito"/>
                <a:cs typeface="Carlito"/>
              </a:rPr>
              <a:t>2: </a:t>
            </a:r>
            <a:r>
              <a:rPr sz="1200" spc="-11" dirty="0">
                <a:solidFill>
                  <a:srgbClr val="DAECFA"/>
                </a:solidFill>
                <a:latin typeface="Carlito"/>
                <a:cs typeface="Carlito"/>
              </a:rPr>
              <a:t>Predict </a:t>
            </a:r>
            <a:r>
              <a:rPr sz="1200" spc="-25" dirty="0">
                <a:solidFill>
                  <a:srgbClr val="DAECFA"/>
                </a:solidFill>
                <a:latin typeface="Carlito"/>
                <a:cs typeface="Carlito"/>
              </a:rPr>
              <a:t>the </a:t>
            </a:r>
            <a:r>
              <a:rPr sz="1200" spc="20" dirty="0">
                <a:solidFill>
                  <a:srgbClr val="DAECFA"/>
                </a:solidFill>
                <a:latin typeface="Carlito"/>
                <a:cs typeface="Carlito"/>
              </a:rPr>
              <a:t>class </a:t>
            </a:r>
            <a:r>
              <a:rPr sz="1200" spc="-11" dirty="0">
                <a:solidFill>
                  <a:srgbClr val="DAECFA"/>
                </a:solidFill>
                <a:latin typeface="Carlito"/>
                <a:cs typeface="Carlito"/>
              </a:rPr>
              <a:t>for </a:t>
            </a:r>
            <a:r>
              <a:rPr sz="1200" spc="11" dirty="0">
                <a:solidFill>
                  <a:srgbClr val="DAECFA"/>
                </a:solidFill>
                <a:latin typeface="Carlito"/>
                <a:cs typeface="Carlito"/>
              </a:rPr>
              <a:t>each </a:t>
            </a:r>
            <a:r>
              <a:rPr sz="1200" spc="-5" dirty="0">
                <a:solidFill>
                  <a:srgbClr val="DAECFA"/>
                </a:solidFill>
                <a:latin typeface="Carlito"/>
                <a:cs typeface="Carlito"/>
              </a:rPr>
              <a:t>segment.  3: </a:t>
            </a:r>
            <a:r>
              <a:rPr sz="1200" dirty="0">
                <a:solidFill>
                  <a:srgbClr val="DAECFA"/>
                </a:solidFill>
                <a:latin typeface="Carlito"/>
                <a:cs typeface="Carlito"/>
              </a:rPr>
              <a:t>Select label </a:t>
            </a:r>
            <a:r>
              <a:rPr sz="1200" spc="-15" dirty="0">
                <a:solidFill>
                  <a:srgbClr val="DAECFA"/>
                </a:solidFill>
                <a:latin typeface="Carlito"/>
                <a:cs typeface="Carlito"/>
              </a:rPr>
              <a:t>with </a:t>
            </a:r>
            <a:r>
              <a:rPr sz="1200" spc="5" dirty="0">
                <a:solidFill>
                  <a:srgbClr val="DAECFA"/>
                </a:solidFill>
                <a:latin typeface="Carlito"/>
                <a:cs typeface="Carlito"/>
              </a:rPr>
              <a:t>highest</a:t>
            </a:r>
            <a:r>
              <a:rPr sz="1200" spc="-95" dirty="0">
                <a:solidFill>
                  <a:srgbClr val="DAECFA"/>
                </a:solidFill>
                <a:latin typeface="Carlito"/>
                <a:cs typeface="Carlito"/>
              </a:rPr>
              <a:t> </a:t>
            </a:r>
            <a:r>
              <a:rPr sz="1200" spc="-25" dirty="0">
                <a:solidFill>
                  <a:srgbClr val="DAECFA"/>
                </a:solidFill>
                <a:latin typeface="Carlito"/>
                <a:cs typeface="Carlito"/>
              </a:rPr>
              <a:t>frequency.</a:t>
            </a:r>
            <a:endParaRPr sz="1200" dirty="0">
              <a:latin typeface="Carlito"/>
              <a:cs typeface="Carlito"/>
            </a:endParaRPr>
          </a:p>
          <a:p>
            <a:pPr marL="12700" marR="3957856" algn="just">
              <a:lnSpc>
                <a:spcPct val="99000"/>
              </a:lnSpc>
              <a:spcBef>
                <a:spcPts val="31"/>
              </a:spcBef>
            </a:pPr>
            <a:r>
              <a:rPr sz="1200" spc="-5" dirty="0">
                <a:solidFill>
                  <a:srgbClr val="DAECFA"/>
                </a:solidFill>
                <a:latin typeface="Carlito"/>
                <a:cs typeface="Carlito"/>
              </a:rPr>
              <a:t>4: </a:t>
            </a:r>
            <a:r>
              <a:rPr sz="1200" spc="-25" dirty="0">
                <a:solidFill>
                  <a:srgbClr val="DAECFA"/>
                </a:solidFill>
                <a:latin typeface="Carlito"/>
                <a:cs typeface="Carlito"/>
              </a:rPr>
              <a:t>For </a:t>
            </a:r>
            <a:r>
              <a:rPr sz="1200" spc="11" dirty="0">
                <a:solidFill>
                  <a:srgbClr val="DAECFA"/>
                </a:solidFill>
                <a:latin typeface="Carlito"/>
                <a:cs typeface="Carlito"/>
              </a:rPr>
              <a:t>all </a:t>
            </a:r>
            <a:r>
              <a:rPr sz="1200" dirty="0">
                <a:solidFill>
                  <a:srgbClr val="DAECFA"/>
                </a:solidFill>
                <a:latin typeface="Carlito"/>
                <a:cs typeface="Carlito"/>
              </a:rPr>
              <a:t>segments, </a:t>
            </a:r>
            <a:r>
              <a:rPr sz="1200" spc="15" dirty="0">
                <a:solidFill>
                  <a:srgbClr val="DAECFA"/>
                </a:solidFill>
                <a:latin typeface="Carlito"/>
                <a:cs typeface="Carlito"/>
              </a:rPr>
              <a:t>select </a:t>
            </a:r>
            <a:r>
              <a:rPr sz="1200" spc="-25" dirty="0">
                <a:solidFill>
                  <a:srgbClr val="DAECFA"/>
                </a:solidFill>
                <a:latin typeface="Carlito"/>
                <a:cs typeface="Carlito"/>
              </a:rPr>
              <a:t>the </a:t>
            </a:r>
            <a:r>
              <a:rPr sz="1200" spc="-15" dirty="0">
                <a:solidFill>
                  <a:srgbClr val="DAECFA"/>
                </a:solidFill>
                <a:latin typeface="Carlito"/>
                <a:cs typeface="Carlito"/>
              </a:rPr>
              <a:t>path with majority predicted </a:t>
            </a:r>
            <a:r>
              <a:rPr sz="1200" spc="5" dirty="0">
                <a:solidFill>
                  <a:srgbClr val="DAECFA"/>
                </a:solidFill>
                <a:latin typeface="Carlito"/>
                <a:cs typeface="Carlito"/>
              </a:rPr>
              <a:t>label.  </a:t>
            </a:r>
            <a:r>
              <a:rPr sz="1200" spc="-5" dirty="0">
                <a:solidFill>
                  <a:srgbClr val="DAECFA"/>
                </a:solidFill>
                <a:latin typeface="Carlito"/>
                <a:cs typeface="Carlito"/>
              </a:rPr>
              <a:t>5: </a:t>
            </a:r>
            <a:r>
              <a:rPr sz="1200" dirty="0">
                <a:solidFill>
                  <a:srgbClr val="DAECFA"/>
                </a:solidFill>
                <a:latin typeface="Carlito"/>
                <a:cs typeface="Carlito"/>
              </a:rPr>
              <a:t>Repeat </a:t>
            </a:r>
            <a:r>
              <a:rPr sz="1200" spc="-11" dirty="0">
                <a:solidFill>
                  <a:srgbClr val="DAECFA"/>
                </a:solidFill>
                <a:latin typeface="Carlito"/>
                <a:cs typeface="Carlito"/>
              </a:rPr>
              <a:t>for </a:t>
            </a:r>
            <a:r>
              <a:rPr sz="1200" spc="11" dirty="0">
                <a:solidFill>
                  <a:srgbClr val="DAECFA"/>
                </a:solidFill>
                <a:latin typeface="Carlito"/>
                <a:cs typeface="Carlito"/>
              </a:rPr>
              <a:t>all </a:t>
            </a:r>
            <a:r>
              <a:rPr sz="1200" spc="-15" dirty="0">
                <a:solidFill>
                  <a:srgbClr val="DAECFA"/>
                </a:solidFill>
                <a:latin typeface="Carlito"/>
                <a:cs typeface="Carlito"/>
              </a:rPr>
              <a:t>internal </a:t>
            </a:r>
            <a:r>
              <a:rPr sz="1200" spc="-25" dirty="0">
                <a:solidFill>
                  <a:srgbClr val="DAECFA"/>
                </a:solidFill>
                <a:latin typeface="Carlito"/>
                <a:cs typeface="Carlito"/>
              </a:rPr>
              <a:t>nodes </a:t>
            </a:r>
            <a:r>
              <a:rPr sz="1200" spc="-20" dirty="0">
                <a:solidFill>
                  <a:srgbClr val="DAECFA"/>
                </a:solidFill>
                <a:latin typeface="Carlito"/>
                <a:cs typeface="Carlito"/>
              </a:rPr>
              <a:t>until </a:t>
            </a:r>
            <a:r>
              <a:rPr sz="1200" spc="11" dirty="0">
                <a:solidFill>
                  <a:srgbClr val="DAECFA"/>
                </a:solidFill>
                <a:latin typeface="Carlito"/>
                <a:cs typeface="Carlito"/>
              </a:rPr>
              <a:t>leaf </a:t>
            </a:r>
            <a:r>
              <a:rPr sz="1200" spc="-25" dirty="0">
                <a:solidFill>
                  <a:srgbClr val="DAECFA"/>
                </a:solidFill>
                <a:latin typeface="Carlito"/>
                <a:cs typeface="Carlito"/>
              </a:rPr>
              <a:t>nodes </a:t>
            </a:r>
            <a:r>
              <a:rPr sz="1200" spc="-11" dirty="0">
                <a:solidFill>
                  <a:srgbClr val="DAECFA"/>
                </a:solidFill>
                <a:latin typeface="Carlito"/>
                <a:cs typeface="Carlito"/>
              </a:rPr>
              <a:t>are </a:t>
            </a:r>
            <a:r>
              <a:rPr sz="1200" spc="-25" dirty="0">
                <a:solidFill>
                  <a:srgbClr val="DAECFA"/>
                </a:solidFill>
                <a:latin typeface="Carlito"/>
                <a:cs typeface="Carlito"/>
              </a:rPr>
              <a:t>not </a:t>
            </a:r>
            <a:r>
              <a:rPr sz="1200" spc="-15" dirty="0">
                <a:solidFill>
                  <a:srgbClr val="DAECFA"/>
                </a:solidFill>
                <a:latin typeface="Carlito"/>
                <a:cs typeface="Carlito"/>
              </a:rPr>
              <a:t>predicted.  </a:t>
            </a:r>
            <a:r>
              <a:rPr sz="1200" spc="-5" dirty="0">
                <a:solidFill>
                  <a:srgbClr val="DAECFA"/>
                </a:solidFill>
                <a:latin typeface="Carlito"/>
                <a:cs typeface="Carlito"/>
              </a:rPr>
              <a:t>6: </a:t>
            </a:r>
            <a:r>
              <a:rPr sz="1200" spc="-15" dirty="0">
                <a:solidFill>
                  <a:srgbClr val="DAECFA"/>
                </a:solidFill>
                <a:latin typeface="Carlito"/>
                <a:cs typeface="Carlito"/>
              </a:rPr>
              <a:t>Return </a:t>
            </a:r>
            <a:r>
              <a:rPr sz="1200" spc="-25" dirty="0">
                <a:solidFill>
                  <a:srgbClr val="DAECFA"/>
                </a:solidFill>
                <a:latin typeface="Carlito"/>
                <a:cs typeface="Carlito"/>
              </a:rPr>
              <a:t>the </a:t>
            </a:r>
            <a:r>
              <a:rPr sz="1200" spc="-15" dirty="0">
                <a:solidFill>
                  <a:srgbClr val="DAECFA"/>
                </a:solidFill>
                <a:latin typeface="Carlito"/>
                <a:cs typeface="Carlito"/>
              </a:rPr>
              <a:t>predicted</a:t>
            </a:r>
            <a:r>
              <a:rPr sz="1200" spc="204" dirty="0">
                <a:solidFill>
                  <a:srgbClr val="DAECFA"/>
                </a:solidFill>
                <a:latin typeface="Carlito"/>
                <a:cs typeface="Carlito"/>
              </a:rPr>
              <a:t> </a:t>
            </a:r>
            <a:r>
              <a:rPr sz="1200" spc="5" dirty="0">
                <a:solidFill>
                  <a:srgbClr val="DAECFA"/>
                </a:solidFill>
                <a:latin typeface="Carlito"/>
                <a:cs typeface="Carlito"/>
              </a:rPr>
              <a:t>label.</a:t>
            </a:r>
            <a:endParaRPr sz="1200" dirty="0">
              <a:latin typeface="Carlito"/>
              <a:cs typeface="Carlito"/>
            </a:endParaRPr>
          </a:p>
        </p:txBody>
      </p:sp>
      <p:sp>
        <p:nvSpPr>
          <p:cNvPr id="6" name="object 6"/>
          <p:cNvSpPr txBox="1"/>
          <p:nvPr/>
        </p:nvSpPr>
        <p:spPr>
          <a:xfrm>
            <a:off x="790578" y="5318446"/>
            <a:ext cx="7995284" cy="923330"/>
          </a:xfrm>
          <a:prstGeom prst="rect">
            <a:avLst/>
          </a:prstGeom>
        </p:spPr>
        <p:txBody>
          <a:bodyPr vert="horz" wrap="square" lIns="0" tIns="12700" rIns="0" bIns="0" rtlCol="0">
            <a:spAutoFit/>
          </a:bodyPr>
          <a:lstStyle/>
          <a:p>
            <a:pPr marL="12700">
              <a:lnSpc>
                <a:spcPts val="1435"/>
              </a:lnSpc>
              <a:spcBef>
                <a:spcPts val="100"/>
              </a:spcBef>
            </a:pPr>
            <a:r>
              <a:rPr sz="1200" spc="-5">
                <a:solidFill>
                  <a:srgbClr val="DAECFA"/>
                </a:solidFill>
                <a:latin typeface="Carlito"/>
                <a:cs typeface="Carlito"/>
              </a:rPr>
              <a:t>1: </a:t>
            </a:r>
            <a:r>
              <a:rPr sz="1200">
                <a:solidFill>
                  <a:srgbClr val="DAECFA"/>
                </a:solidFill>
                <a:latin typeface="Carlito"/>
                <a:cs typeface="Carlito"/>
              </a:rPr>
              <a:t>In this, </a:t>
            </a:r>
            <a:r>
              <a:rPr sz="1200" spc="-20">
                <a:solidFill>
                  <a:srgbClr val="DAECFA"/>
                </a:solidFill>
                <a:latin typeface="Carlito"/>
                <a:cs typeface="Carlito"/>
              </a:rPr>
              <a:t>we </a:t>
            </a:r>
            <a:r>
              <a:rPr sz="1200" spc="-25">
                <a:solidFill>
                  <a:srgbClr val="DAECFA"/>
                </a:solidFill>
                <a:latin typeface="Carlito"/>
                <a:cs typeface="Carlito"/>
              </a:rPr>
              <a:t>perform </a:t>
            </a:r>
            <a:r>
              <a:rPr sz="1200" spc="-5">
                <a:solidFill>
                  <a:srgbClr val="DAECFA"/>
                </a:solidFill>
                <a:latin typeface="Carlito"/>
                <a:cs typeface="Carlito"/>
              </a:rPr>
              <a:t>segmentation </a:t>
            </a:r>
            <a:r>
              <a:rPr sz="1200" spc="-20">
                <a:solidFill>
                  <a:srgbClr val="DAECFA"/>
                </a:solidFill>
                <a:latin typeface="Carlito"/>
                <a:cs typeface="Carlito"/>
              </a:rPr>
              <a:t>on </a:t>
            </a:r>
            <a:r>
              <a:rPr sz="1200" spc="-25">
                <a:solidFill>
                  <a:srgbClr val="DAECFA"/>
                </a:solidFill>
                <a:latin typeface="Carlito"/>
                <a:cs typeface="Carlito"/>
              </a:rPr>
              <a:t>the </a:t>
            </a:r>
            <a:r>
              <a:rPr sz="1200" spc="-5">
                <a:solidFill>
                  <a:srgbClr val="DAECFA"/>
                </a:solidFill>
                <a:latin typeface="Carlito"/>
                <a:cs typeface="Carlito"/>
              </a:rPr>
              <a:t>original </a:t>
            </a:r>
            <a:r>
              <a:rPr sz="1200" spc="-11">
                <a:solidFill>
                  <a:srgbClr val="DAECFA"/>
                </a:solidFill>
                <a:latin typeface="Carlito"/>
                <a:cs typeface="Carlito"/>
              </a:rPr>
              <a:t>track </a:t>
            </a:r>
            <a:r>
              <a:rPr sz="1200" spc="25">
                <a:solidFill>
                  <a:srgbClr val="DAECFA"/>
                </a:solidFill>
                <a:latin typeface="Carlito"/>
                <a:cs typeface="Carlito"/>
              </a:rPr>
              <a:t>so </a:t>
            </a:r>
            <a:r>
              <a:rPr sz="1200" spc="-15">
                <a:solidFill>
                  <a:srgbClr val="DAECFA"/>
                </a:solidFill>
                <a:latin typeface="Carlito"/>
                <a:cs typeface="Carlito"/>
              </a:rPr>
              <a:t>that </a:t>
            </a:r>
            <a:r>
              <a:rPr sz="1200" spc="11">
                <a:solidFill>
                  <a:srgbClr val="DAECFA"/>
                </a:solidFill>
                <a:latin typeface="Carlito"/>
                <a:cs typeface="Carlito"/>
              </a:rPr>
              <a:t>each </a:t>
            </a:r>
            <a:r>
              <a:rPr sz="1200" spc="-5">
                <a:solidFill>
                  <a:srgbClr val="DAECFA"/>
                </a:solidFill>
                <a:latin typeface="Carlito"/>
                <a:cs typeface="Carlito"/>
              </a:rPr>
              <a:t>segment </a:t>
            </a:r>
            <a:r>
              <a:rPr sz="1200">
                <a:solidFill>
                  <a:srgbClr val="DAECFA"/>
                </a:solidFill>
                <a:latin typeface="Carlito"/>
                <a:cs typeface="Carlito"/>
              </a:rPr>
              <a:t>will </a:t>
            </a:r>
            <a:r>
              <a:rPr sz="1200" spc="-11">
                <a:solidFill>
                  <a:srgbClr val="DAECFA"/>
                </a:solidFill>
                <a:latin typeface="Carlito"/>
                <a:cs typeface="Carlito"/>
              </a:rPr>
              <a:t>have 256 </a:t>
            </a:r>
            <a:r>
              <a:rPr sz="1200" spc="-15">
                <a:solidFill>
                  <a:srgbClr val="DAECFA"/>
                </a:solidFill>
                <a:latin typeface="Carlito"/>
                <a:cs typeface="Carlito"/>
              </a:rPr>
              <a:t>timestamps </a:t>
            </a:r>
            <a:r>
              <a:rPr sz="1200">
                <a:solidFill>
                  <a:srgbClr val="DAECFA"/>
                </a:solidFill>
                <a:latin typeface="Carlito"/>
                <a:cs typeface="Carlito"/>
              </a:rPr>
              <a:t>after </a:t>
            </a:r>
            <a:r>
              <a:rPr sz="1200" spc="-15">
                <a:solidFill>
                  <a:srgbClr val="DAECFA"/>
                </a:solidFill>
                <a:latin typeface="Carlito"/>
                <a:cs typeface="Carlito"/>
              </a:rPr>
              <a:t>feature</a:t>
            </a:r>
            <a:r>
              <a:rPr sz="1200" spc="115">
                <a:solidFill>
                  <a:srgbClr val="DAECFA"/>
                </a:solidFill>
                <a:latin typeface="Carlito"/>
                <a:cs typeface="Carlito"/>
              </a:rPr>
              <a:t> </a:t>
            </a:r>
            <a:r>
              <a:rPr sz="1200">
                <a:solidFill>
                  <a:srgbClr val="DAECFA"/>
                </a:solidFill>
                <a:latin typeface="Carlito"/>
                <a:cs typeface="Carlito"/>
              </a:rPr>
              <a:t>extraction.</a:t>
            </a:r>
            <a:endParaRPr sz="1200">
              <a:latin typeface="Carlito"/>
              <a:cs typeface="Carlito"/>
            </a:endParaRPr>
          </a:p>
          <a:p>
            <a:pPr marL="12700">
              <a:lnSpc>
                <a:spcPts val="1425"/>
              </a:lnSpc>
            </a:pPr>
            <a:r>
              <a:rPr sz="1200" spc="-5">
                <a:solidFill>
                  <a:srgbClr val="DAECFA"/>
                </a:solidFill>
                <a:latin typeface="Carlito"/>
                <a:cs typeface="Carlito"/>
              </a:rPr>
              <a:t>2: </a:t>
            </a:r>
            <a:r>
              <a:rPr sz="1200" spc="-11">
                <a:solidFill>
                  <a:srgbClr val="DAECFA"/>
                </a:solidFill>
                <a:latin typeface="Carlito"/>
                <a:cs typeface="Carlito"/>
              </a:rPr>
              <a:t>Predict </a:t>
            </a:r>
            <a:r>
              <a:rPr sz="1200" spc="-25">
                <a:solidFill>
                  <a:srgbClr val="DAECFA"/>
                </a:solidFill>
                <a:latin typeface="Carlito"/>
                <a:cs typeface="Carlito"/>
              </a:rPr>
              <a:t>the </a:t>
            </a:r>
            <a:r>
              <a:rPr sz="1200" spc="20">
                <a:solidFill>
                  <a:srgbClr val="DAECFA"/>
                </a:solidFill>
                <a:latin typeface="Carlito"/>
                <a:cs typeface="Carlito"/>
              </a:rPr>
              <a:t>class </a:t>
            </a:r>
            <a:r>
              <a:rPr sz="1200" spc="-11">
                <a:solidFill>
                  <a:srgbClr val="DAECFA"/>
                </a:solidFill>
                <a:latin typeface="Carlito"/>
                <a:cs typeface="Carlito"/>
              </a:rPr>
              <a:t>for </a:t>
            </a:r>
            <a:r>
              <a:rPr sz="1200" spc="11">
                <a:solidFill>
                  <a:srgbClr val="DAECFA"/>
                </a:solidFill>
                <a:latin typeface="Carlito"/>
                <a:cs typeface="Carlito"/>
              </a:rPr>
              <a:t>each</a:t>
            </a:r>
            <a:r>
              <a:rPr sz="1200" spc="-31">
                <a:solidFill>
                  <a:srgbClr val="DAECFA"/>
                </a:solidFill>
                <a:latin typeface="Carlito"/>
                <a:cs typeface="Carlito"/>
              </a:rPr>
              <a:t> </a:t>
            </a:r>
            <a:r>
              <a:rPr sz="1200" spc="-5">
                <a:solidFill>
                  <a:srgbClr val="DAECFA"/>
                </a:solidFill>
                <a:latin typeface="Carlito"/>
                <a:cs typeface="Carlito"/>
              </a:rPr>
              <a:t>segment.</a:t>
            </a:r>
            <a:endParaRPr sz="1200">
              <a:latin typeface="Carlito"/>
              <a:cs typeface="Carlito"/>
            </a:endParaRPr>
          </a:p>
          <a:p>
            <a:pPr marL="12700">
              <a:lnSpc>
                <a:spcPts val="1435"/>
              </a:lnSpc>
            </a:pPr>
            <a:r>
              <a:rPr sz="1200" spc="-5">
                <a:solidFill>
                  <a:srgbClr val="DAECFA"/>
                </a:solidFill>
                <a:latin typeface="Carlito"/>
                <a:cs typeface="Carlito"/>
              </a:rPr>
              <a:t>3: </a:t>
            </a:r>
            <a:r>
              <a:rPr sz="1200" spc="-25">
                <a:solidFill>
                  <a:srgbClr val="DAECFA"/>
                </a:solidFill>
                <a:latin typeface="Carlito"/>
                <a:cs typeface="Carlito"/>
              </a:rPr>
              <a:t>For </a:t>
            </a:r>
            <a:r>
              <a:rPr sz="1200" spc="11">
                <a:solidFill>
                  <a:srgbClr val="DAECFA"/>
                </a:solidFill>
                <a:latin typeface="Carlito"/>
                <a:cs typeface="Carlito"/>
              </a:rPr>
              <a:t>each </a:t>
            </a:r>
            <a:r>
              <a:rPr sz="1200">
                <a:solidFill>
                  <a:srgbClr val="DAECFA"/>
                </a:solidFill>
                <a:latin typeface="Carlito"/>
                <a:cs typeface="Carlito"/>
              </a:rPr>
              <a:t>segments, </a:t>
            </a:r>
            <a:r>
              <a:rPr sz="1200" spc="-11">
                <a:solidFill>
                  <a:srgbClr val="DAECFA"/>
                </a:solidFill>
                <a:latin typeface="Carlito"/>
                <a:cs typeface="Carlito"/>
              </a:rPr>
              <a:t>choose </a:t>
            </a:r>
            <a:r>
              <a:rPr sz="1200" spc="-15">
                <a:solidFill>
                  <a:srgbClr val="DAECFA"/>
                </a:solidFill>
                <a:latin typeface="Carlito"/>
                <a:cs typeface="Carlito"/>
              </a:rPr>
              <a:t>path</a:t>
            </a:r>
            <a:r>
              <a:rPr sz="1200" spc="55">
                <a:solidFill>
                  <a:srgbClr val="DAECFA"/>
                </a:solidFill>
                <a:latin typeface="Carlito"/>
                <a:cs typeface="Carlito"/>
              </a:rPr>
              <a:t> </a:t>
            </a:r>
            <a:r>
              <a:rPr sz="1200" spc="-20">
                <a:solidFill>
                  <a:srgbClr val="DAECFA"/>
                </a:solidFill>
                <a:latin typeface="Carlito"/>
                <a:cs typeface="Carlito"/>
              </a:rPr>
              <a:t>independently.</a:t>
            </a:r>
            <a:endParaRPr sz="1200">
              <a:latin typeface="Carlito"/>
              <a:cs typeface="Carlito"/>
            </a:endParaRPr>
          </a:p>
          <a:p>
            <a:pPr marL="12700" marR="3948331">
              <a:lnSpc>
                <a:spcPts val="1431"/>
              </a:lnSpc>
              <a:spcBef>
                <a:spcPts val="115"/>
              </a:spcBef>
            </a:pPr>
            <a:r>
              <a:rPr sz="1200" spc="-5">
                <a:solidFill>
                  <a:srgbClr val="DAECFA"/>
                </a:solidFill>
                <a:latin typeface="Carlito"/>
                <a:cs typeface="Carlito"/>
              </a:rPr>
              <a:t>4: </a:t>
            </a:r>
            <a:r>
              <a:rPr sz="1200">
                <a:solidFill>
                  <a:srgbClr val="DAECFA"/>
                </a:solidFill>
                <a:latin typeface="Carlito"/>
                <a:cs typeface="Carlito"/>
              </a:rPr>
              <a:t>Do </a:t>
            </a:r>
            <a:r>
              <a:rPr sz="1200" spc="-15">
                <a:solidFill>
                  <a:srgbClr val="DAECFA"/>
                </a:solidFill>
                <a:latin typeface="Carlito"/>
                <a:cs typeface="Carlito"/>
              </a:rPr>
              <a:t>this </a:t>
            </a:r>
            <a:r>
              <a:rPr sz="1200" spc="-11">
                <a:solidFill>
                  <a:srgbClr val="DAECFA"/>
                </a:solidFill>
                <a:latin typeface="Carlito"/>
                <a:cs typeface="Carlito"/>
              </a:rPr>
              <a:t>for </a:t>
            </a:r>
            <a:r>
              <a:rPr sz="1200" spc="11">
                <a:solidFill>
                  <a:srgbClr val="DAECFA"/>
                </a:solidFill>
                <a:latin typeface="Carlito"/>
                <a:cs typeface="Carlito"/>
              </a:rPr>
              <a:t>all </a:t>
            </a:r>
            <a:r>
              <a:rPr sz="1200" spc="-15">
                <a:solidFill>
                  <a:srgbClr val="DAECFA"/>
                </a:solidFill>
                <a:latin typeface="Carlito"/>
                <a:cs typeface="Carlito"/>
              </a:rPr>
              <a:t>internal </a:t>
            </a:r>
            <a:r>
              <a:rPr sz="1200" spc="-20">
                <a:solidFill>
                  <a:srgbClr val="DAECFA"/>
                </a:solidFill>
                <a:latin typeface="Carlito"/>
                <a:cs typeface="Carlito"/>
              </a:rPr>
              <a:t>nodes until </a:t>
            </a:r>
            <a:r>
              <a:rPr sz="1200" spc="11">
                <a:solidFill>
                  <a:srgbClr val="DAECFA"/>
                </a:solidFill>
                <a:latin typeface="Carlito"/>
                <a:cs typeface="Carlito"/>
              </a:rPr>
              <a:t>leaf </a:t>
            </a:r>
            <a:r>
              <a:rPr sz="1200" spc="-20">
                <a:solidFill>
                  <a:srgbClr val="DAECFA"/>
                </a:solidFill>
                <a:latin typeface="Carlito"/>
                <a:cs typeface="Carlito"/>
              </a:rPr>
              <a:t>nodes </a:t>
            </a:r>
            <a:r>
              <a:rPr sz="1200" spc="-11">
                <a:solidFill>
                  <a:srgbClr val="DAECFA"/>
                </a:solidFill>
                <a:latin typeface="Carlito"/>
                <a:cs typeface="Carlito"/>
              </a:rPr>
              <a:t>are </a:t>
            </a:r>
            <a:r>
              <a:rPr sz="1200" spc="-25">
                <a:solidFill>
                  <a:srgbClr val="DAECFA"/>
                </a:solidFill>
                <a:latin typeface="Carlito"/>
                <a:cs typeface="Carlito"/>
              </a:rPr>
              <a:t>not </a:t>
            </a:r>
            <a:r>
              <a:rPr sz="1200" spc="-15">
                <a:solidFill>
                  <a:srgbClr val="DAECFA"/>
                </a:solidFill>
                <a:latin typeface="Carlito"/>
                <a:cs typeface="Carlito"/>
              </a:rPr>
              <a:t>predicted.  </a:t>
            </a:r>
            <a:r>
              <a:rPr sz="1200" spc="-5">
                <a:solidFill>
                  <a:srgbClr val="DAECFA"/>
                </a:solidFill>
                <a:latin typeface="Carlito"/>
                <a:cs typeface="Carlito"/>
              </a:rPr>
              <a:t>5: </a:t>
            </a:r>
            <a:r>
              <a:rPr sz="1200" spc="-15">
                <a:solidFill>
                  <a:srgbClr val="DAECFA"/>
                </a:solidFill>
                <a:latin typeface="Carlito"/>
                <a:cs typeface="Carlito"/>
              </a:rPr>
              <a:t>Return </a:t>
            </a:r>
            <a:r>
              <a:rPr sz="1200" spc="11">
                <a:solidFill>
                  <a:srgbClr val="DAECFA"/>
                </a:solidFill>
                <a:latin typeface="Carlito"/>
                <a:cs typeface="Carlito"/>
              </a:rPr>
              <a:t>all </a:t>
            </a:r>
            <a:r>
              <a:rPr sz="1200" spc="-15">
                <a:solidFill>
                  <a:srgbClr val="DAECFA"/>
                </a:solidFill>
                <a:latin typeface="Carlito"/>
                <a:cs typeface="Carlito"/>
              </a:rPr>
              <a:t>predicted </a:t>
            </a:r>
            <a:r>
              <a:rPr sz="1200" spc="5">
                <a:solidFill>
                  <a:srgbClr val="DAECFA"/>
                </a:solidFill>
                <a:latin typeface="Carlito"/>
                <a:cs typeface="Carlito"/>
              </a:rPr>
              <a:t>labels </a:t>
            </a:r>
            <a:r>
              <a:rPr sz="1200" spc="-15">
                <a:solidFill>
                  <a:srgbClr val="DAECFA"/>
                </a:solidFill>
                <a:latin typeface="Carlito"/>
                <a:cs typeface="Carlito"/>
              </a:rPr>
              <a:t>with </a:t>
            </a:r>
            <a:r>
              <a:rPr sz="1200" spc="-25">
                <a:solidFill>
                  <a:srgbClr val="DAECFA"/>
                </a:solidFill>
                <a:latin typeface="Carlito"/>
                <a:cs typeface="Carlito"/>
              </a:rPr>
              <a:t>the</a:t>
            </a:r>
            <a:r>
              <a:rPr sz="1200" spc="100">
                <a:solidFill>
                  <a:srgbClr val="DAECFA"/>
                </a:solidFill>
                <a:latin typeface="Carlito"/>
                <a:cs typeface="Carlito"/>
              </a:rPr>
              <a:t> </a:t>
            </a:r>
            <a:r>
              <a:rPr sz="1200" spc="-5">
                <a:solidFill>
                  <a:srgbClr val="DAECFA"/>
                </a:solidFill>
                <a:latin typeface="Carlito"/>
                <a:cs typeface="Carlito"/>
              </a:rPr>
              <a:t>frequencies.</a:t>
            </a:r>
            <a:endParaRPr sz="1200">
              <a:latin typeface="Carlito"/>
              <a:cs typeface="Carlito"/>
            </a:endParaRPr>
          </a:p>
        </p:txBody>
      </p:sp>
      <p:sp>
        <p:nvSpPr>
          <p:cNvPr id="7" name="object 7"/>
          <p:cNvSpPr/>
          <p:nvPr/>
        </p:nvSpPr>
        <p:spPr>
          <a:xfrm>
            <a:off x="4787268" y="291916"/>
            <a:ext cx="6438900" cy="2705100"/>
          </a:xfrm>
          <a:prstGeom prst="rect">
            <a:avLst/>
          </a:prstGeom>
          <a:blipFill>
            <a:blip r:embed="rId2" cstate="print">
              <a:alphaModFix/>
              <a:duotone>
                <a:prstClr val="black"/>
                <a:schemeClr val="tx2">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188" y="328782"/>
            <a:ext cx="3734820" cy="425758"/>
          </a:xfrm>
          <a:prstGeom prst="rect">
            <a:avLst/>
          </a:prstGeom>
        </p:spPr>
        <p:txBody>
          <a:bodyPr spcFirstLastPara="1" vert="horz" wrap="square" lIns="0" tIns="12700" rIns="0" bIns="0" rtlCol="0" anchor="t" anchorCtr="0">
            <a:spAutoFit/>
          </a:bodyPr>
          <a:lstStyle/>
          <a:p>
            <a:pPr marL="12700">
              <a:spcBef>
                <a:spcPts val="100"/>
              </a:spcBef>
            </a:pPr>
            <a:r>
              <a:rPr sz="2600" b="0" spc="5" dirty="0">
                <a:solidFill>
                  <a:srgbClr val="FFAB40"/>
                </a:solidFill>
                <a:latin typeface="Montserrat ExtraBold"/>
                <a:cs typeface="Montserrat ExtraBold"/>
              </a:rPr>
              <a:t>Results</a:t>
            </a:r>
            <a:r>
              <a:rPr sz="2400" spc="-120" dirty="0"/>
              <a:t> </a:t>
            </a:r>
            <a:r>
              <a:rPr sz="2600" b="0" spc="5" dirty="0">
                <a:solidFill>
                  <a:srgbClr val="FFAB40"/>
                </a:solidFill>
                <a:latin typeface="Montserrat ExtraBold"/>
                <a:cs typeface="Montserrat ExtraBold"/>
              </a:rPr>
              <a:t>Evaluation:</a:t>
            </a:r>
          </a:p>
        </p:txBody>
      </p:sp>
      <p:grpSp>
        <p:nvGrpSpPr>
          <p:cNvPr id="3" name="object 3"/>
          <p:cNvGrpSpPr/>
          <p:nvPr/>
        </p:nvGrpSpPr>
        <p:grpSpPr>
          <a:xfrm>
            <a:off x="293688" y="1465199"/>
            <a:ext cx="11642725" cy="3117851"/>
            <a:chOff x="293687" y="1465199"/>
            <a:chExt cx="11642725" cy="3117850"/>
          </a:xfrm>
        </p:grpSpPr>
        <p:sp>
          <p:nvSpPr>
            <p:cNvPr id="4" name="object 4"/>
            <p:cNvSpPr/>
            <p:nvPr/>
          </p:nvSpPr>
          <p:spPr>
            <a:xfrm>
              <a:off x="300037" y="1471549"/>
              <a:ext cx="11630025" cy="3105150"/>
            </a:xfrm>
            <a:custGeom>
              <a:avLst/>
              <a:gdLst/>
              <a:ahLst/>
              <a:cxnLst/>
              <a:rect l="l" t="t" r="r" b="b"/>
              <a:pathLst>
                <a:path w="11630025" h="3105150">
                  <a:moveTo>
                    <a:pt x="11630025" y="0"/>
                  </a:moveTo>
                  <a:lnTo>
                    <a:pt x="0" y="0"/>
                  </a:lnTo>
                  <a:lnTo>
                    <a:pt x="0" y="3105150"/>
                  </a:lnTo>
                  <a:lnTo>
                    <a:pt x="11630025" y="3105150"/>
                  </a:lnTo>
                  <a:lnTo>
                    <a:pt x="11630025" y="0"/>
                  </a:lnTo>
                  <a:close/>
                </a:path>
              </a:pathLst>
            </a:custGeom>
            <a:solidFill>
              <a:srgbClr val="FFFFFF"/>
            </a:solidFill>
          </p:spPr>
          <p:txBody>
            <a:bodyPr wrap="square" lIns="0" tIns="0" rIns="0" bIns="0" rtlCol="0"/>
            <a:lstStyle/>
            <a:p>
              <a:endParaRPr/>
            </a:p>
          </p:txBody>
        </p:sp>
        <p:sp>
          <p:nvSpPr>
            <p:cNvPr id="5" name="object 5"/>
            <p:cNvSpPr/>
            <p:nvPr/>
          </p:nvSpPr>
          <p:spPr>
            <a:xfrm>
              <a:off x="300037" y="1471549"/>
              <a:ext cx="11630025" cy="3105150"/>
            </a:xfrm>
            <a:custGeom>
              <a:avLst/>
              <a:gdLst/>
              <a:ahLst/>
              <a:cxnLst/>
              <a:rect l="l" t="t" r="r" b="b"/>
              <a:pathLst>
                <a:path w="11630025" h="3105150">
                  <a:moveTo>
                    <a:pt x="0" y="3105150"/>
                  </a:moveTo>
                  <a:lnTo>
                    <a:pt x="11630025" y="3105150"/>
                  </a:lnTo>
                  <a:lnTo>
                    <a:pt x="11630025" y="0"/>
                  </a:lnTo>
                  <a:lnTo>
                    <a:pt x="0" y="0"/>
                  </a:lnTo>
                  <a:lnTo>
                    <a:pt x="0" y="3105150"/>
                  </a:lnTo>
                  <a:close/>
                </a:path>
              </a:pathLst>
            </a:custGeom>
            <a:ln w="12700">
              <a:solidFill>
                <a:srgbClr val="6A1A68"/>
              </a:solidFill>
            </a:ln>
          </p:spPr>
          <p:txBody>
            <a:bodyPr wrap="square" lIns="0" tIns="0" rIns="0" bIns="0" rtlCol="0"/>
            <a:lstStyle/>
            <a:p>
              <a:endParaRPr/>
            </a:p>
          </p:txBody>
        </p:sp>
        <p:sp>
          <p:nvSpPr>
            <p:cNvPr id="6" name="object 6"/>
            <p:cNvSpPr/>
            <p:nvPr/>
          </p:nvSpPr>
          <p:spPr>
            <a:xfrm>
              <a:off x="400050" y="1619250"/>
              <a:ext cx="3590925" cy="28289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314825" y="1590675"/>
              <a:ext cx="3590925" cy="27813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229600" y="1609725"/>
              <a:ext cx="3590925" cy="27717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9187815" y="1055056"/>
            <a:ext cx="1656715"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Soft </a:t>
            </a:r>
            <a:r>
              <a:rPr>
                <a:solidFill>
                  <a:srgbClr val="DAECFA"/>
                </a:solidFill>
                <a:latin typeface="Carlito"/>
                <a:cs typeface="Carlito"/>
              </a:rPr>
              <a:t>Prediction</a:t>
            </a:r>
            <a:r>
              <a:rPr spc="-204">
                <a:solidFill>
                  <a:srgbClr val="DAECFA"/>
                </a:solidFill>
                <a:latin typeface="Carlito"/>
                <a:cs typeface="Carlito"/>
              </a:rPr>
              <a:t> </a:t>
            </a:r>
            <a:r>
              <a:rPr spc="-5">
                <a:solidFill>
                  <a:srgbClr val="DAECFA"/>
                </a:solidFill>
                <a:latin typeface="Carlito"/>
                <a:cs typeface="Carlito"/>
              </a:rPr>
              <a:t>(Top-2)</a:t>
            </a:r>
            <a:endParaRPr>
              <a:latin typeface="Carlito"/>
              <a:cs typeface="Carlito"/>
            </a:endParaRPr>
          </a:p>
        </p:txBody>
      </p:sp>
      <p:sp>
        <p:nvSpPr>
          <p:cNvPr id="10" name="object 10"/>
          <p:cNvSpPr txBox="1"/>
          <p:nvPr/>
        </p:nvSpPr>
        <p:spPr>
          <a:xfrm>
            <a:off x="5250818" y="1055056"/>
            <a:ext cx="1657351"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Soft </a:t>
            </a:r>
            <a:r>
              <a:rPr>
                <a:solidFill>
                  <a:srgbClr val="DAECFA"/>
                </a:solidFill>
                <a:latin typeface="Carlito"/>
                <a:cs typeface="Carlito"/>
              </a:rPr>
              <a:t>Prediction</a:t>
            </a:r>
            <a:r>
              <a:rPr spc="-211">
                <a:solidFill>
                  <a:srgbClr val="DAECFA"/>
                </a:solidFill>
                <a:latin typeface="Carlito"/>
                <a:cs typeface="Carlito"/>
              </a:rPr>
              <a:t> </a:t>
            </a:r>
            <a:r>
              <a:rPr spc="-5">
                <a:solidFill>
                  <a:srgbClr val="DAECFA"/>
                </a:solidFill>
                <a:latin typeface="Carlito"/>
                <a:cs typeface="Carlito"/>
              </a:rPr>
              <a:t>(Top-1)</a:t>
            </a:r>
            <a:endParaRPr>
              <a:latin typeface="Carlito"/>
              <a:cs typeface="Carlito"/>
            </a:endParaRPr>
          </a:p>
        </p:txBody>
      </p:sp>
      <p:sp>
        <p:nvSpPr>
          <p:cNvPr id="11" name="object 11"/>
          <p:cNvSpPr txBox="1"/>
          <p:nvPr/>
        </p:nvSpPr>
        <p:spPr>
          <a:xfrm>
            <a:off x="1597279" y="1055056"/>
            <a:ext cx="1158875" cy="231474"/>
          </a:xfrm>
          <a:prstGeom prst="rect">
            <a:avLst/>
          </a:prstGeom>
        </p:spPr>
        <p:txBody>
          <a:bodyPr vert="horz" wrap="square" lIns="0" tIns="15875" rIns="0" bIns="0" rtlCol="0">
            <a:spAutoFit/>
          </a:bodyPr>
          <a:lstStyle/>
          <a:p>
            <a:pPr marL="12700">
              <a:spcBef>
                <a:spcPts val="125"/>
              </a:spcBef>
            </a:pPr>
            <a:r>
              <a:rPr spc="15">
                <a:solidFill>
                  <a:srgbClr val="DAECFA"/>
                </a:solidFill>
                <a:latin typeface="Carlito"/>
                <a:cs typeface="Carlito"/>
              </a:rPr>
              <a:t>Hard</a:t>
            </a:r>
            <a:r>
              <a:rPr spc="-120">
                <a:solidFill>
                  <a:srgbClr val="DAECFA"/>
                </a:solidFill>
                <a:latin typeface="Carlito"/>
                <a:cs typeface="Carlito"/>
              </a:rPr>
              <a:t> </a:t>
            </a:r>
            <a:r>
              <a:rPr spc="-5">
                <a:solidFill>
                  <a:srgbClr val="DAECFA"/>
                </a:solidFill>
                <a:latin typeface="Carlito"/>
                <a:cs typeface="Carlito"/>
              </a:rPr>
              <a:t>Prediction</a:t>
            </a:r>
            <a:endParaRPr>
              <a:latin typeface="Carlito"/>
              <a:cs typeface="Carlito"/>
            </a:endParaRPr>
          </a:p>
        </p:txBody>
      </p:sp>
      <p:sp>
        <p:nvSpPr>
          <p:cNvPr id="12" name="object 12"/>
          <p:cNvSpPr txBox="1"/>
          <p:nvPr/>
        </p:nvSpPr>
        <p:spPr>
          <a:xfrm>
            <a:off x="1553211" y="458692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54%</a:t>
            </a:r>
            <a:endParaRPr>
              <a:latin typeface="Carlito"/>
              <a:cs typeface="Carlito"/>
            </a:endParaRPr>
          </a:p>
        </p:txBody>
      </p:sp>
      <p:sp>
        <p:nvSpPr>
          <p:cNvPr id="13" name="object 13"/>
          <p:cNvSpPr txBox="1"/>
          <p:nvPr/>
        </p:nvSpPr>
        <p:spPr>
          <a:xfrm>
            <a:off x="5472429" y="457803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63%</a:t>
            </a:r>
            <a:endParaRPr>
              <a:latin typeface="Carlito"/>
              <a:cs typeface="Carlito"/>
            </a:endParaRPr>
          </a:p>
        </p:txBody>
      </p:sp>
      <p:sp>
        <p:nvSpPr>
          <p:cNvPr id="14" name="object 14"/>
          <p:cNvSpPr txBox="1"/>
          <p:nvPr/>
        </p:nvSpPr>
        <p:spPr>
          <a:xfrm>
            <a:off x="9480551" y="4578036"/>
            <a:ext cx="1087755" cy="231474"/>
          </a:xfrm>
          <a:prstGeom prst="rect">
            <a:avLst/>
          </a:prstGeom>
        </p:spPr>
        <p:txBody>
          <a:bodyPr vert="horz" wrap="square" lIns="0" tIns="15875" rIns="0" bIns="0" rtlCol="0">
            <a:spAutoFit/>
          </a:bodyPr>
          <a:lstStyle/>
          <a:p>
            <a:pPr marL="12700">
              <a:spcBef>
                <a:spcPts val="125"/>
              </a:spcBef>
            </a:pPr>
            <a:r>
              <a:rPr spc="11">
                <a:solidFill>
                  <a:srgbClr val="DAECFA"/>
                </a:solidFill>
                <a:latin typeface="Carlito"/>
                <a:cs typeface="Carlito"/>
              </a:rPr>
              <a:t>Accuracy:</a:t>
            </a:r>
            <a:r>
              <a:rPr spc="-135">
                <a:solidFill>
                  <a:srgbClr val="DAECFA"/>
                </a:solidFill>
                <a:latin typeface="Carlito"/>
                <a:cs typeface="Carlito"/>
              </a:rPr>
              <a:t> </a:t>
            </a:r>
            <a:r>
              <a:rPr spc="25">
                <a:solidFill>
                  <a:srgbClr val="DAECFA"/>
                </a:solidFill>
                <a:latin typeface="Carlito"/>
                <a:cs typeface="Carlito"/>
              </a:rPr>
              <a:t>80%</a:t>
            </a:r>
            <a:endParaRPr>
              <a:latin typeface="Carlito"/>
              <a:cs typeface="Carlito"/>
            </a:endParaRPr>
          </a:p>
        </p:txBody>
      </p:sp>
      <p:sp>
        <p:nvSpPr>
          <p:cNvPr id="15" name="object 15"/>
          <p:cNvSpPr txBox="1"/>
          <p:nvPr/>
        </p:nvSpPr>
        <p:spPr>
          <a:xfrm>
            <a:off x="568011" y="5480369"/>
            <a:ext cx="10417175" cy="378950"/>
          </a:xfrm>
          <a:prstGeom prst="rect">
            <a:avLst/>
          </a:prstGeom>
        </p:spPr>
        <p:txBody>
          <a:bodyPr vert="horz" wrap="square" lIns="0" tIns="19685" rIns="0" bIns="0" rtlCol="0">
            <a:spAutoFit/>
          </a:bodyPr>
          <a:lstStyle/>
          <a:p>
            <a:pPr marL="12700" marR="5080">
              <a:lnSpc>
                <a:spcPts val="1431"/>
              </a:lnSpc>
              <a:spcBef>
                <a:spcPts val="155"/>
              </a:spcBef>
            </a:pPr>
            <a:r>
              <a:rPr sz="1200" spc="-15">
                <a:solidFill>
                  <a:srgbClr val="DAECFA"/>
                </a:solidFill>
                <a:latin typeface="Carlito"/>
                <a:cs typeface="Carlito"/>
              </a:rPr>
              <a:t>As </a:t>
            </a:r>
            <a:r>
              <a:rPr sz="1200" spc="-20">
                <a:solidFill>
                  <a:srgbClr val="DAECFA"/>
                </a:solidFill>
                <a:latin typeface="Carlito"/>
                <a:cs typeface="Carlito"/>
              </a:rPr>
              <a:t>we </a:t>
            </a:r>
            <a:r>
              <a:rPr sz="1200" spc="11">
                <a:solidFill>
                  <a:srgbClr val="DAECFA"/>
                </a:solidFill>
                <a:latin typeface="Carlito"/>
                <a:cs typeface="Carlito"/>
              </a:rPr>
              <a:t>can </a:t>
            </a:r>
            <a:r>
              <a:rPr sz="1200" spc="15">
                <a:solidFill>
                  <a:srgbClr val="DAECFA"/>
                </a:solidFill>
                <a:latin typeface="Carlito"/>
                <a:cs typeface="Carlito"/>
              </a:rPr>
              <a:t>see </a:t>
            </a:r>
            <a:r>
              <a:rPr sz="1200" spc="-15">
                <a:solidFill>
                  <a:srgbClr val="DAECFA"/>
                </a:solidFill>
                <a:latin typeface="Carlito"/>
                <a:cs typeface="Carlito"/>
              </a:rPr>
              <a:t>that </a:t>
            </a:r>
            <a:r>
              <a:rPr sz="1200">
                <a:solidFill>
                  <a:srgbClr val="DAECFA"/>
                </a:solidFill>
                <a:latin typeface="Carlito"/>
                <a:cs typeface="Carlito"/>
              </a:rPr>
              <a:t>using </a:t>
            </a:r>
            <a:r>
              <a:rPr sz="1200" spc="-15">
                <a:solidFill>
                  <a:srgbClr val="DAECFA"/>
                </a:solidFill>
                <a:latin typeface="Carlito"/>
                <a:cs typeface="Carlito"/>
              </a:rPr>
              <a:t>hard prediction </a:t>
            </a:r>
            <a:r>
              <a:rPr sz="1200" spc="-31">
                <a:solidFill>
                  <a:srgbClr val="DAECFA"/>
                </a:solidFill>
                <a:latin typeface="Carlito"/>
                <a:cs typeface="Carlito"/>
              </a:rPr>
              <a:t>method, </a:t>
            </a:r>
            <a:r>
              <a:rPr sz="1200">
                <a:solidFill>
                  <a:srgbClr val="DAECFA"/>
                </a:solidFill>
                <a:latin typeface="Carlito"/>
                <a:cs typeface="Carlito"/>
              </a:rPr>
              <a:t>accuracy </a:t>
            </a:r>
            <a:r>
              <a:rPr sz="1200" spc="11">
                <a:solidFill>
                  <a:srgbClr val="DAECFA"/>
                </a:solidFill>
                <a:latin typeface="Carlito"/>
                <a:cs typeface="Carlito"/>
              </a:rPr>
              <a:t>is as </a:t>
            </a:r>
            <a:r>
              <a:rPr sz="1200" spc="-11">
                <a:solidFill>
                  <a:srgbClr val="DAECFA"/>
                </a:solidFill>
                <a:latin typeface="Carlito"/>
                <a:cs typeface="Carlito"/>
              </a:rPr>
              <a:t>good </a:t>
            </a:r>
            <a:r>
              <a:rPr sz="1200" spc="11">
                <a:solidFill>
                  <a:srgbClr val="DAECFA"/>
                </a:solidFill>
                <a:latin typeface="Carlito"/>
                <a:cs typeface="Carlito"/>
              </a:rPr>
              <a:t>as </a:t>
            </a:r>
            <a:r>
              <a:rPr sz="1200" spc="-20">
                <a:solidFill>
                  <a:srgbClr val="DAECFA"/>
                </a:solidFill>
                <a:latin typeface="Carlito"/>
                <a:cs typeface="Carlito"/>
              </a:rPr>
              <a:t>mentioned </a:t>
            </a:r>
            <a:r>
              <a:rPr sz="1200" spc="11">
                <a:solidFill>
                  <a:srgbClr val="DAECFA"/>
                </a:solidFill>
                <a:latin typeface="Carlito"/>
                <a:cs typeface="Carlito"/>
              </a:rPr>
              <a:t>in </a:t>
            </a:r>
            <a:r>
              <a:rPr sz="1200">
                <a:solidFill>
                  <a:srgbClr val="DAECFA"/>
                </a:solidFill>
                <a:latin typeface="Carlito"/>
                <a:cs typeface="Carlito"/>
              </a:rPr>
              <a:t>[2]. Using </a:t>
            </a:r>
            <a:r>
              <a:rPr sz="1200" spc="5">
                <a:solidFill>
                  <a:srgbClr val="DAECFA"/>
                </a:solidFill>
                <a:latin typeface="Carlito"/>
                <a:cs typeface="Carlito"/>
              </a:rPr>
              <a:t>soft </a:t>
            </a:r>
            <a:r>
              <a:rPr sz="1200" spc="-15">
                <a:solidFill>
                  <a:srgbClr val="DAECFA"/>
                </a:solidFill>
                <a:latin typeface="Carlito"/>
                <a:cs typeface="Carlito"/>
              </a:rPr>
              <a:t>prediction </a:t>
            </a:r>
            <a:r>
              <a:rPr sz="1200" spc="-31">
                <a:solidFill>
                  <a:srgbClr val="DAECFA"/>
                </a:solidFill>
                <a:latin typeface="Carlito"/>
                <a:cs typeface="Carlito"/>
              </a:rPr>
              <a:t>method, </a:t>
            </a:r>
            <a:r>
              <a:rPr sz="1200" spc="11">
                <a:solidFill>
                  <a:srgbClr val="DAECFA"/>
                </a:solidFill>
                <a:latin typeface="Carlito"/>
                <a:cs typeface="Carlito"/>
              </a:rPr>
              <a:t>it </a:t>
            </a:r>
            <a:r>
              <a:rPr sz="1200" spc="-11">
                <a:solidFill>
                  <a:srgbClr val="DAECFA"/>
                </a:solidFill>
                <a:latin typeface="Carlito"/>
                <a:cs typeface="Carlito"/>
              </a:rPr>
              <a:t>improved </a:t>
            </a:r>
            <a:r>
              <a:rPr sz="1200" spc="-20">
                <a:solidFill>
                  <a:srgbClr val="DAECFA"/>
                </a:solidFill>
                <a:latin typeface="Carlito"/>
                <a:cs typeface="Carlito"/>
              </a:rPr>
              <a:t>from </a:t>
            </a:r>
            <a:r>
              <a:rPr sz="1200" spc="-5">
                <a:solidFill>
                  <a:srgbClr val="DAECFA"/>
                </a:solidFill>
                <a:latin typeface="Carlito"/>
                <a:cs typeface="Carlito"/>
              </a:rPr>
              <a:t>53 </a:t>
            </a:r>
            <a:r>
              <a:rPr sz="1200">
                <a:solidFill>
                  <a:srgbClr val="DAECFA"/>
                </a:solidFill>
                <a:latin typeface="Carlito"/>
                <a:cs typeface="Carlito"/>
              </a:rPr>
              <a:t>% </a:t>
            </a:r>
            <a:r>
              <a:rPr sz="1200" spc="-15">
                <a:solidFill>
                  <a:srgbClr val="DAECFA"/>
                </a:solidFill>
                <a:latin typeface="Carlito"/>
                <a:cs typeface="Carlito"/>
              </a:rPr>
              <a:t>to </a:t>
            </a:r>
            <a:r>
              <a:rPr sz="1200" spc="-5">
                <a:solidFill>
                  <a:srgbClr val="DAECFA"/>
                </a:solidFill>
                <a:latin typeface="Carlito"/>
                <a:cs typeface="Carlito"/>
              </a:rPr>
              <a:t>63 </a:t>
            </a:r>
            <a:r>
              <a:rPr sz="1200" spc="-20">
                <a:solidFill>
                  <a:srgbClr val="DAECFA"/>
                </a:solidFill>
                <a:latin typeface="Carlito"/>
                <a:cs typeface="Carlito"/>
              </a:rPr>
              <a:t>%. And </a:t>
            </a:r>
            <a:r>
              <a:rPr sz="1200">
                <a:solidFill>
                  <a:srgbClr val="DAECFA"/>
                </a:solidFill>
                <a:latin typeface="Carlito"/>
                <a:cs typeface="Carlito"/>
              </a:rPr>
              <a:t>using </a:t>
            </a:r>
            <a:r>
              <a:rPr sz="1200" spc="-15">
                <a:solidFill>
                  <a:srgbClr val="DAECFA"/>
                </a:solidFill>
                <a:latin typeface="Carlito"/>
                <a:cs typeface="Carlito"/>
              </a:rPr>
              <a:t>top-2  predictions </a:t>
            </a:r>
            <a:r>
              <a:rPr sz="1200" spc="11">
                <a:solidFill>
                  <a:srgbClr val="DAECFA"/>
                </a:solidFill>
                <a:latin typeface="Carlito"/>
                <a:cs typeface="Carlito"/>
              </a:rPr>
              <a:t>it is </a:t>
            </a:r>
            <a:r>
              <a:rPr sz="1200" spc="-25">
                <a:solidFill>
                  <a:srgbClr val="DAECFA"/>
                </a:solidFill>
                <a:latin typeface="Carlito"/>
                <a:cs typeface="Carlito"/>
              </a:rPr>
              <a:t>improved </a:t>
            </a:r>
            <a:r>
              <a:rPr sz="1200" spc="-15">
                <a:solidFill>
                  <a:srgbClr val="DAECFA"/>
                </a:solidFill>
                <a:latin typeface="Carlito"/>
                <a:cs typeface="Carlito"/>
              </a:rPr>
              <a:t>to</a:t>
            </a:r>
            <a:r>
              <a:rPr sz="1200" spc="155">
                <a:solidFill>
                  <a:srgbClr val="DAECFA"/>
                </a:solidFill>
                <a:latin typeface="Carlito"/>
                <a:cs typeface="Carlito"/>
              </a:rPr>
              <a:t> </a:t>
            </a:r>
            <a:r>
              <a:rPr sz="1200" spc="-15">
                <a:solidFill>
                  <a:srgbClr val="DAECFA"/>
                </a:solidFill>
                <a:latin typeface="Carlito"/>
                <a:cs typeface="Carlito"/>
              </a:rPr>
              <a:t>80%.</a:t>
            </a:r>
            <a:endParaRPr sz="1200">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E42F-6144-DDCE-8AF6-0BB1C2B876D3}"/>
              </a:ext>
            </a:extLst>
          </p:cNvPr>
          <p:cNvSpPr>
            <a:spLocks noGrp="1"/>
          </p:cNvSpPr>
          <p:nvPr>
            <p:ph type="title"/>
          </p:nvPr>
        </p:nvSpPr>
        <p:spPr>
          <a:xfrm>
            <a:off x="838200" y="515833"/>
            <a:ext cx="7647600" cy="1255200"/>
          </a:xfrm>
        </p:spPr>
        <p:txBody>
          <a:bodyPr/>
          <a:lstStyle/>
          <a:p>
            <a:r>
              <a:rPr lang="en-US" dirty="0"/>
              <a:t>Conclusion</a:t>
            </a:r>
          </a:p>
        </p:txBody>
      </p:sp>
      <p:sp>
        <p:nvSpPr>
          <p:cNvPr id="3" name="Text Placeholder 2">
            <a:extLst>
              <a:ext uri="{FF2B5EF4-FFF2-40B4-BE49-F238E27FC236}">
                <a16:creationId xmlns:a16="http://schemas.microsoft.com/office/drawing/2014/main" id="{696AFF0A-41C3-41C5-3D68-A7415ACA65FB}"/>
              </a:ext>
            </a:extLst>
          </p:cNvPr>
          <p:cNvSpPr>
            <a:spLocks noGrp="1"/>
          </p:cNvSpPr>
          <p:nvPr>
            <p:ph type="body" idx="1"/>
          </p:nvPr>
        </p:nvSpPr>
        <p:spPr>
          <a:xfrm>
            <a:off x="1251333" y="1661367"/>
            <a:ext cx="7130667" cy="4053200"/>
          </a:xfrm>
        </p:spPr>
        <p:txBody>
          <a:bodyPr/>
          <a:lstStyle/>
          <a:p>
            <a:pPr marL="207423" indent="0" algn="just">
              <a:buNone/>
            </a:pPr>
            <a:r>
              <a:rPr lang="en-US" sz="1800" dirty="0"/>
              <a:t>The content-based music classification approach is being used in the industry widely. </a:t>
            </a:r>
          </a:p>
          <a:p>
            <a:pPr marL="207423" indent="0" algn="just">
              <a:buNone/>
            </a:pPr>
            <a:r>
              <a:rPr lang="en-US" sz="1800" dirty="0"/>
              <a:t>As there are numerous machine learning techniques that work well on extracting pattern, trends or other useful information from a large dataset, thus these techniques are suitable for performing music analysis. 8 Several companies are using music classification to segment their database according to genre and are either using it to recommend songs to their users like done by Spotify, </a:t>
            </a:r>
            <a:r>
              <a:rPr lang="en-US" sz="1800" dirty="0" err="1"/>
              <a:t>Youtube</a:t>
            </a:r>
            <a:r>
              <a:rPr lang="en-US" sz="1800" dirty="0"/>
              <a:t> Music etc. or even purely as a product like Shazam.</a:t>
            </a:r>
          </a:p>
        </p:txBody>
      </p:sp>
    </p:spTree>
    <p:extLst>
      <p:ext uri="{BB962C8B-B14F-4D97-AF65-F5344CB8AC3E}">
        <p14:creationId xmlns:p14="http://schemas.microsoft.com/office/powerpoint/2010/main" val="2297090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427-4EAC-907D-A7A2-FB3B4E8AE111}"/>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456F9105-3472-F420-BAF7-3E51A33BD883}"/>
              </a:ext>
            </a:extLst>
          </p:cNvPr>
          <p:cNvSpPr>
            <a:spLocks noGrp="1"/>
          </p:cNvSpPr>
          <p:nvPr>
            <p:ph type="body" idx="1"/>
          </p:nvPr>
        </p:nvSpPr>
        <p:spPr>
          <a:xfrm>
            <a:off x="304800" y="1371600"/>
            <a:ext cx="8229600" cy="5105400"/>
          </a:xfrm>
        </p:spPr>
        <p:txBody>
          <a:bodyPr anchor="ctr"/>
          <a:lstStyle/>
          <a:p>
            <a:pPr algn="just"/>
            <a:r>
              <a:rPr lang="en-US" sz="1800" i="1" dirty="0">
                <a:effectLst/>
                <a:latin typeface="Helvetica" pitchFamily="2" charset="0"/>
              </a:rPr>
              <a:t>A shortcoming of content-based approach is that it fails to account for the cultural as well as contextual meaning of the item (in our case song) and only look for similarity between the items. Also, with the content-based approach, there is little room left for surprise as out of the box recommendations are not done with this approach which can help the user to explore his/her taste.</a:t>
            </a:r>
          </a:p>
          <a:p>
            <a:pPr algn="just"/>
            <a:endParaRPr lang="en-US" sz="1800" dirty="0">
              <a:effectLst/>
              <a:latin typeface="Helvetica" pitchFamily="2" charset="0"/>
            </a:endParaRPr>
          </a:p>
          <a:p>
            <a:pPr algn="just"/>
            <a:r>
              <a:rPr lang="en-US" sz="1800" i="1" dirty="0">
                <a:effectLst/>
                <a:latin typeface="Helvetica" pitchFamily="2" charset="0"/>
              </a:rPr>
              <a:t>We plan to integrate our content-based approach with the collaborative filtering method so as to overcome the above two shortcomings. This will also provide us with the added benefit of using the information collected from the community.</a:t>
            </a:r>
          </a:p>
          <a:p>
            <a:pPr algn="just"/>
            <a:endParaRPr lang="en-US" sz="1800" dirty="0">
              <a:effectLst/>
              <a:latin typeface="Helvetica" pitchFamily="2" charset="0"/>
            </a:endParaRPr>
          </a:p>
          <a:p>
            <a:pPr algn="just"/>
            <a:r>
              <a:rPr lang="en-US" sz="1800" i="1" dirty="0">
                <a:effectLst/>
                <a:latin typeface="Helvetica" pitchFamily="2" charset="0"/>
              </a:rPr>
              <a:t>We also plan to introduce a feedback mechanism which would allow us to draw in feedback from the users and thus improving the current approach even further.</a:t>
            </a:r>
            <a:endParaRPr lang="en-US" sz="1800" dirty="0">
              <a:effectLst/>
              <a:latin typeface="Helvetica" pitchFamily="2" charset="0"/>
            </a:endParaRPr>
          </a:p>
          <a:p>
            <a:pPr marL="186258" indent="0">
              <a:buNone/>
            </a:pPr>
            <a:endParaRPr lang="en-US" dirty="0"/>
          </a:p>
        </p:txBody>
      </p:sp>
    </p:spTree>
    <p:extLst>
      <p:ext uri="{BB962C8B-B14F-4D97-AF65-F5344CB8AC3E}">
        <p14:creationId xmlns:p14="http://schemas.microsoft.com/office/powerpoint/2010/main" val="1755320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760613-9053-7A0B-9440-C1F7DA749DBB}"/>
              </a:ext>
            </a:extLst>
          </p:cNvPr>
          <p:cNvSpPr>
            <a:spLocks noGrp="1"/>
          </p:cNvSpPr>
          <p:nvPr>
            <p:ph type="title"/>
          </p:nvPr>
        </p:nvSpPr>
        <p:spPr>
          <a:xfrm>
            <a:off x="457200" y="1173675"/>
            <a:ext cx="5943600" cy="731325"/>
          </a:xfrm>
        </p:spPr>
        <p:txBody>
          <a:bodyPr/>
          <a:lstStyle/>
          <a:p>
            <a:r>
              <a:rPr lang="en-US" sz="3000" spc="-5" dirty="0">
                <a:latin typeface="Castellar" panose="020A0402060406010301" pitchFamily="18" charset="77"/>
              </a:rPr>
              <a:t>Industrial</a:t>
            </a:r>
            <a:r>
              <a:rPr lang="en-US" sz="3000" spc="215" dirty="0">
                <a:latin typeface="Castellar" panose="020A0402060406010301" pitchFamily="18" charset="77"/>
              </a:rPr>
              <a:t> </a:t>
            </a:r>
            <a:r>
              <a:rPr lang="en-US" sz="3000" spc="15" dirty="0">
                <a:latin typeface="Castellar" panose="020A0402060406010301" pitchFamily="18" charset="77"/>
              </a:rPr>
              <a:t>Use:</a:t>
            </a:r>
            <a:endParaRPr lang="en-US" sz="3000" dirty="0">
              <a:latin typeface="Castellar" panose="020A0402060406010301" pitchFamily="18" charset="77"/>
            </a:endParaRPr>
          </a:p>
        </p:txBody>
      </p:sp>
      <p:sp>
        <p:nvSpPr>
          <p:cNvPr id="10" name="Text Placeholder 2">
            <a:extLst>
              <a:ext uri="{FF2B5EF4-FFF2-40B4-BE49-F238E27FC236}">
                <a16:creationId xmlns:a16="http://schemas.microsoft.com/office/drawing/2014/main" id="{4CF46D2D-8998-F6E5-B74E-BBCC3AC51C7B}"/>
              </a:ext>
            </a:extLst>
          </p:cNvPr>
          <p:cNvSpPr>
            <a:spLocks noGrp="1"/>
          </p:cNvSpPr>
          <p:nvPr>
            <p:ph type="body" idx="1"/>
          </p:nvPr>
        </p:nvSpPr>
        <p:spPr>
          <a:xfrm>
            <a:off x="457200" y="2210923"/>
            <a:ext cx="10972800" cy="4342277"/>
          </a:xfrm>
        </p:spPr>
        <p:txBody>
          <a:bodyPr/>
          <a:lstStyle/>
          <a:p>
            <a:pPr marL="12700" marR="8890" algn="just">
              <a:spcBef>
                <a:spcPts val="125"/>
              </a:spcBef>
            </a:pPr>
            <a:r>
              <a:rPr lang="en-US" sz="2000" spc="11" dirty="0">
                <a:solidFill>
                  <a:srgbClr val="FFFFFF"/>
                </a:solidFill>
                <a:latin typeface="Times New Roman" panose="02020603050405020304" pitchFamily="18" charset="0"/>
                <a:cs typeface="Times New Roman" panose="02020603050405020304" pitchFamily="18" charset="0"/>
              </a:rPr>
              <a:t>Several</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companies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uses</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classification</a:t>
            </a:r>
            <a:r>
              <a:rPr lang="en-US" sz="2000" spc="-18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segment</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database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(of</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according</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genre</a:t>
            </a:r>
            <a:r>
              <a:rPr lang="en-US" sz="2000" spc="-1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and  either,</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recommend</a:t>
            </a:r>
            <a:r>
              <a:rPr lang="en-US" sz="2000" spc="-19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songs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accordingly</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their</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users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done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Spotify,</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YouTube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Music</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etc.)</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even  </a:t>
            </a:r>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11" dirty="0">
                <a:solidFill>
                  <a:srgbClr val="FFFFFF"/>
                </a:solidFill>
                <a:latin typeface="Times New Roman" panose="02020603050405020304" pitchFamily="18" charset="0"/>
                <a:cs typeface="Times New Roman" panose="02020603050405020304" pitchFamily="18" charset="0"/>
              </a:rPr>
              <a:t>a </a:t>
            </a:r>
            <a:r>
              <a:rPr lang="en-US" sz="2000" dirty="0">
                <a:solidFill>
                  <a:srgbClr val="FFFFFF"/>
                </a:solidFill>
                <a:latin typeface="Times New Roman" panose="02020603050405020304" pitchFamily="18" charset="0"/>
                <a:cs typeface="Times New Roman" panose="02020603050405020304" pitchFamily="18" charset="0"/>
              </a:rPr>
              <a:t>product </a:t>
            </a:r>
            <a:r>
              <a:rPr lang="en-US" sz="2000" spc="-5" dirty="0">
                <a:solidFill>
                  <a:srgbClr val="FFFFFF"/>
                </a:solidFill>
                <a:latin typeface="Times New Roman" panose="02020603050405020304" pitchFamily="18" charset="0"/>
                <a:cs typeface="Times New Roman" panose="02020603050405020304" pitchFamily="18" charset="0"/>
              </a:rPr>
              <a:t>(like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Shazam).</a:t>
            </a:r>
            <a:endParaRPr lang="en-US" sz="2000" dirty="0">
              <a:latin typeface="Times New Roman" panose="02020603050405020304" pitchFamily="18" charset="0"/>
              <a:cs typeface="Times New Roman" panose="02020603050405020304" pitchFamily="18" charset="0"/>
            </a:endParaRPr>
          </a:p>
          <a:p>
            <a:pPr algn="just">
              <a:spcBef>
                <a:spcPts val="35"/>
              </a:spcBef>
            </a:pPr>
            <a:endParaRPr lang="en-US" sz="2000" dirty="0">
              <a:latin typeface="Times New Roman" panose="02020603050405020304" pitchFamily="18" charset="0"/>
              <a:cs typeface="Times New Roman" panose="02020603050405020304" pitchFamily="18" charset="0"/>
            </a:endParaRPr>
          </a:p>
          <a:p>
            <a:pPr marL="12700" marR="5080" algn="just"/>
            <a:r>
              <a:rPr lang="en-US" sz="2000" spc="-5" dirty="0">
                <a:solidFill>
                  <a:srgbClr val="FFFFFF"/>
                </a:solidFill>
                <a:latin typeface="Times New Roman" panose="02020603050405020304" pitchFamily="18" charset="0"/>
                <a:cs typeface="Times New Roman" panose="02020603050405020304" pitchFamily="18" charset="0"/>
              </a:rPr>
              <a:t>As </a:t>
            </a:r>
            <a:r>
              <a:rPr lang="en-US" sz="2000" spc="5" dirty="0">
                <a:solidFill>
                  <a:srgbClr val="FFFFFF"/>
                </a:solidFill>
                <a:latin typeface="Times New Roman" panose="02020603050405020304" pitchFamily="18" charset="0"/>
                <a:cs typeface="Times New Roman" panose="02020603050405020304" pitchFamily="18" charset="0"/>
              </a:rPr>
              <a:t>there </a:t>
            </a:r>
            <a:r>
              <a:rPr lang="en-US" sz="2000" spc="11" dirty="0">
                <a:solidFill>
                  <a:srgbClr val="FFFFFF"/>
                </a:solidFill>
                <a:latin typeface="Times New Roman" panose="02020603050405020304" pitchFamily="18" charset="0"/>
                <a:cs typeface="Times New Roman" panose="02020603050405020304" pitchFamily="18" charset="0"/>
              </a:rPr>
              <a:t>are numerous </a:t>
            </a:r>
            <a:r>
              <a:rPr lang="en-US" sz="2000" spc="-5" dirty="0">
                <a:solidFill>
                  <a:srgbClr val="FFFFFF"/>
                </a:solidFill>
                <a:latin typeface="Times New Roman" panose="02020603050405020304" pitchFamily="18" charset="0"/>
                <a:cs typeface="Times New Roman" panose="02020603050405020304" pitchFamily="18" charset="0"/>
              </a:rPr>
              <a:t>machine </a:t>
            </a:r>
            <a:r>
              <a:rPr lang="en-US" sz="2000" spc="11" dirty="0">
                <a:solidFill>
                  <a:srgbClr val="FFFFFF"/>
                </a:solidFill>
                <a:latin typeface="Times New Roman" panose="02020603050405020304" pitchFamily="18" charset="0"/>
                <a:cs typeface="Times New Roman" panose="02020603050405020304" pitchFamily="18" charset="0"/>
              </a:rPr>
              <a:t>learning </a:t>
            </a:r>
            <a:r>
              <a:rPr lang="en-US" sz="2000" spc="-5" dirty="0">
                <a:solidFill>
                  <a:srgbClr val="FFFFFF"/>
                </a:solidFill>
                <a:latin typeface="Times New Roman" panose="02020603050405020304" pitchFamily="18" charset="0"/>
                <a:cs typeface="Times New Roman" panose="02020603050405020304" pitchFamily="18" charset="0"/>
              </a:rPr>
              <a:t>techniques </a:t>
            </a:r>
            <a:r>
              <a:rPr lang="en-US" sz="2000" spc="-15" dirty="0">
                <a:solidFill>
                  <a:srgbClr val="FFFFFF"/>
                </a:solidFill>
                <a:latin typeface="Times New Roman" panose="02020603050405020304" pitchFamily="18" charset="0"/>
                <a:cs typeface="Times New Roman" panose="02020603050405020304" pitchFamily="18" charset="0"/>
              </a:rPr>
              <a:t>that </a:t>
            </a:r>
            <a:r>
              <a:rPr lang="en-US" sz="2000" spc="25" dirty="0">
                <a:solidFill>
                  <a:srgbClr val="FFFFFF"/>
                </a:solidFill>
                <a:latin typeface="Times New Roman" panose="02020603050405020304" pitchFamily="18" charset="0"/>
                <a:cs typeface="Times New Roman" panose="02020603050405020304" pitchFamily="18" charset="0"/>
              </a:rPr>
              <a:t>work </a:t>
            </a:r>
            <a:r>
              <a:rPr lang="en-US" sz="2000" spc="20" dirty="0">
                <a:solidFill>
                  <a:srgbClr val="FFFFFF"/>
                </a:solidFill>
                <a:latin typeface="Times New Roman" panose="02020603050405020304" pitchFamily="18" charset="0"/>
                <a:cs typeface="Times New Roman" panose="02020603050405020304" pitchFamily="18" charset="0"/>
              </a:rPr>
              <a:t>well </a:t>
            </a:r>
            <a:r>
              <a:rPr lang="en-US" sz="2000" spc="31"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extracting </a:t>
            </a:r>
            <a:r>
              <a:rPr lang="en-US" sz="2000" spc="-5" dirty="0">
                <a:solidFill>
                  <a:srgbClr val="FFFFFF"/>
                </a:solidFill>
                <a:latin typeface="Times New Roman" panose="02020603050405020304" pitchFamily="18" charset="0"/>
                <a:cs typeface="Times New Roman" panose="02020603050405020304" pitchFamily="18" charset="0"/>
              </a:rPr>
              <a:t>patterns, </a:t>
            </a:r>
            <a:r>
              <a:rPr lang="en-US" sz="2000" dirty="0">
                <a:solidFill>
                  <a:srgbClr val="FFFFFF"/>
                </a:solidFill>
                <a:latin typeface="Times New Roman" panose="02020603050405020304" pitchFamily="18" charset="0"/>
                <a:cs typeface="Times New Roman" panose="02020603050405020304" pitchFamily="18" charset="0"/>
              </a:rPr>
              <a:t>trends </a:t>
            </a:r>
            <a:r>
              <a:rPr lang="en-US" sz="2000" spc="-11" dirty="0">
                <a:solidFill>
                  <a:srgbClr val="FFFFFF"/>
                </a:solidFill>
                <a:latin typeface="Times New Roman" panose="02020603050405020304" pitchFamily="18" charset="0"/>
                <a:cs typeface="Times New Roman" panose="02020603050405020304" pitchFamily="18" charset="0"/>
              </a:rPr>
              <a:t>and  </a:t>
            </a:r>
            <a:r>
              <a:rPr lang="en-US" sz="2000" spc="11" dirty="0">
                <a:solidFill>
                  <a:srgbClr val="FFFFFF"/>
                </a:solidFill>
                <a:latin typeface="Times New Roman" panose="02020603050405020304" pitchFamily="18" charset="0"/>
                <a:cs typeface="Times New Roman" panose="02020603050405020304" pitchFamily="18" charset="0"/>
              </a:rPr>
              <a:t>other</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useful</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information</a:t>
            </a:r>
            <a:r>
              <a:rPr lang="en-US" sz="2000" spc="-185"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from</a:t>
            </a:r>
            <a:r>
              <a:rPr lang="en-US" sz="2000" spc="-1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large</a:t>
            </a:r>
            <a:r>
              <a:rPr lang="en-US" sz="2000" spc="-1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set</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of</a:t>
            </a:r>
            <a:r>
              <a:rPr lang="en-US" sz="2000" spc="-4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data,</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these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techniques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used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2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the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industry</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perform  </a:t>
            </a:r>
            <a:r>
              <a:rPr lang="en-US" sz="2000" spc="11" dirty="0">
                <a:solidFill>
                  <a:srgbClr val="FFFFFF"/>
                </a:solidFill>
                <a:latin typeface="Times New Roman" panose="02020603050405020304" pitchFamily="18" charset="0"/>
                <a:cs typeface="Times New Roman" panose="02020603050405020304" pitchFamily="18" charset="0"/>
              </a:rPr>
              <a:t>music</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analysis.</a:t>
            </a: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a:p>
            <a:pPr marL="186258" indent="0" algn="just">
              <a:buNone/>
            </a:pPr>
            <a:endParaRPr lang="en-US" sz="2000"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78C16DF1-0628-A8E4-5D1E-A35CB0FEA93B}"/>
              </a:ext>
              <a:ext uri="{C183D7F6-B498-43B3-948B-1728B52AA6E4}">
                <adec:decorative xmlns:adec="http://schemas.microsoft.com/office/drawing/2017/decorative" val="1"/>
              </a:ext>
            </a:extLst>
          </p:cNvPr>
          <p:cNvSpPr/>
          <p:nvPr/>
        </p:nvSpPr>
        <p:spPr>
          <a:xfrm>
            <a:off x="6096000" y="4406124"/>
            <a:ext cx="2971799" cy="199072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849242225"/>
      </p:ext>
    </p:extLst>
  </p:cSld>
  <p:clrMapOvr>
    <a:masterClrMapping/>
  </p:clrMapOvr>
  <mc:AlternateContent xmlns:mc="http://schemas.openxmlformats.org/markup-compatibility/2006" xmlns:p14="http://schemas.microsoft.com/office/powerpoint/2010/main">
    <mc:Choice Requires="p14">
      <p:transition spd="slow" p14:dur="4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2"/>
          </p:nvPr>
        </p:nvSpPr>
        <p:spPr>
          <a:xfrm>
            <a:off x="2514600" y="2895600"/>
            <a:ext cx="6015893" cy="1371600"/>
          </a:xfrm>
        </p:spPr>
        <p:txBody>
          <a:bodyPr spcFirstLastPara="1" vert="horz" wrap="square" lIns="91425" tIns="91425" rIns="91425" bIns="91425" rtlCol="0" anchor="ctr" anchorCtr="0">
            <a:noAutofit/>
          </a:bodyPr>
          <a:lstStyle/>
          <a:p>
            <a:pPr marL="12700" algn="l">
              <a:buClr>
                <a:schemeClr val="accent1"/>
              </a:buClr>
              <a:buSzPts val="2400"/>
            </a:pPr>
            <a:r>
              <a:rPr lang="en-US" sz="3200" dirty="0">
                <a:solidFill>
                  <a:schemeClr val="accent1"/>
                </a:solidFill>
              </a:rPr>
              <a:t>Tools and Libraries Used:</a:t>
            </a:r>
          </a:p>
        </p:txBody>
      </p:sp>
      <p:sp>
        <p:nvSpPr>
          <p:cNvPr id="3" name="object 3"/>
          <p:cNvSpPr txBox="1"/>
          <p:nvPr/>
        </p:nvSpPr>
        <p:spPr>
          <a:xfrm>
            <a:off x="2933346" y="4114800"/>
            <a:ext cx="6325307" cy="1676400"/>
          </a:xfrm>
          <a:prstGeom prst="rect">
            <a:avLst/>
          </a:prstGeom>
          <a:noFill/>
          <a:ln>
            <a:noFill/>
          </a:ln>
        </p:spPr>
        <p:txBody>
          <a:bodyPr spcFirstLastPara="1" vert="horz" wrap="square" lIns="91425" tIns="91425" rIns="91425" bIns="91425" rtlCol="0" anchor="t" anchorCtr="0">
            <a:noAutofit/>
          </a:bodyPr>
          <a:lstStyle/>
          <a:p>
            <a:pPr marL="12700" indent="-342900">
              <a:lnSpc>
                <a:spcPct val="90000"/>
              </a:lnSpc>
              <a:buSzPts val="1400"/>
            </a:pPr>
            <a:r>
              <a:rPr lang="en-GB" sz="2000" spc="-5" dirty="0">
                <a:solidFill>
                  <a:srgbClr val="DAECFA"/>
                </a:solidFill>
                <a:latin typeface="Carlito"/>
                <a:sym typeface="Montserrat"/>
              </a:rPr>
              <a:t>1: </a:t>
            </a:r>
            <a:r>
              <a:rPr lang="en-GB" sz="2000" spc="-5" dirty="0" err="1">
                <a:solidFill>
                  <a:srgbClr val="DAECFA"/>
                </a:solidFill>
                <a:latin typeface="Carlito"/>
                <a:sym typeface="Montserrat"/>
              </a:rPr>
              <a:t>Librosa</a:t>
            </a:r>
            <a:r>
              <a:rPr lang="en-GB" sz="2000" spc="-5" dirty="0">
                <a:solidFill>
                  <a:srgbClr val="DAECFA"/>
                </a:solidFill>
                <a:latin typeface="Carlito"/>
                <a:sym typeface="Montserrat"/>
              </a:rPr>
              <a:t> (To extract features)</a:t>
            </a:r>
          </a:p>
          <a:p>
            <a:pPr marL="12700" indent="-342900">
              <a:lnSpc>
                <a:spcPct val="90000"/>
              </a:lnSpc>
              <a:buSzPts val="1400"/>
            </a:pPr>
            <a:r>
              <a:rPr lang="en-GB" sz="2000" spc="-5" dirty="0">
                <a:solidFill>
                  <a:srgbClr val="DAECFA"/>
                </a:solidFill>
                <a:latin typeface="Carlito"/>
                <a:sym typeface="Montserrat"/>
              </a:rPr>
              <a:t>2: TensorFlow (To create LSTM models)  </a:t>
            </a:r>
          </a:p>
          <a:p>
            <a:pPr marL="12700" indent="-342900">
              <a:lnSpc>
                <a:spcPct val="90000"/>
              </a:lnSpc>
              <a:buSzPts val="1400"/>
            </a:pPr>
            <a:r>
              <a:rPr lang="en-GB" sz="2000" spc="-5" dirty="0">
                <a:solidFill>
                  <a:srgbClr val="DAECFA"/>
                </a:solidFill>
                <a:latin typeface="Carlito"/>
                <a:sym typeface="Montserrat"/>
              </a:rPr>
              <a:t>3: Matplotlib (To create plots)</a:t>
            </a:r>
          </a:p>
          <a:p>
            <a:pPr marL="12700" indent="-342900">
              <a:lnSpc>
                <a:spcPct val="90000"/>
              </a:lnSpc>
              <a:buSzPts val="1400"/>
            </a:pPr>
            <a:r>
              <a:rPr lang="en-GB" sz="2000" spc="-5" dirty="0">
                <a:solidFill>
                  <a:srgbClr val="DAECFA"/>
                </a:solidFill>
                <a:latin typeface="Carlito"/>
                <a:sym typeface="Montserrat"/>
              </a:rPr>
              <a:t>4: NumPy (To compute mathematical functions)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653811"/>
            <a:ext cx="6172400" cy="1255200"/>
          </a:xfrm>
        </p:spPr>
        <p:txBody>
          <a:bodyPr spcFirstLastPara="1" vert="horz" wrap="square" lIns="91425" tIns="91425" rIns="91425" bIns="91425" rtlCol="0" anchor="t" anchorCtr="0">
            <a:normAutofit/>
          </a:bodyPr>
          <a:lstStyle/>
          <a:p>
            <a:pPr marL="12700"/>
            <a:r>
              <a:rPr lang="en-US" spc="11" dirty="0"/>
              <a:t>References:</a:t>
            </a:r>
          </a:p>
        </p:txBody>
      </p:sp>
      <p:sp>
        <p:nvSpPr>
          <p:cNvPr id="3" name="object 3"/>
          <p:cNvSpPr txBox="1"/>
          <p:nvPr/>
        </p:nvSpPr>
        <p:spPr>
          <a:xfrm>
            <a:off x="457200" y="1905000"/>
            <a:ext cx="10363200" cy="46482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Charu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C. Aggarwal. Knowledge-Based Recommender Systems, pages 167–197. Springer International Publishing, Cham, 2016.</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Colah. Understanding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networks. </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https://colah.github.io/posts/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2015-08-Understanding-LSTMs/, Aug 2015. Accessed on 2020-11-22.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Douglas Eck and Juergen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Schmidhuber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Finding temporal structure in music: Blues improvisation with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recurrent networks. In Proceedings of the 12th IEEE workshop on neural networks for signal processing, pages 747–756. IEEE, 2002.</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Qiuqiang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Kong,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Xiaohui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Feng,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Yanxiong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 Music genre classification using convolutional neural network. In Proc. of Int. Society for Music Information Retrieval Conference (ISMIR), 2014.</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Chang-</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Hsing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Lee,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Jau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-Ling Shih,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Kun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-Ming Yu, and Jung-Mau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Su</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Automatic music genre classification using modulation spectral contrast feature. In 2007 IEEE International Conference on Multimedia and Expo, pages 204–207. IEEE,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Brian McFee, Colin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Raffel</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Dawen</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Liang, Daniel PW Ellis, Matt McVicar, Eric Battenberg, and Oriol Nieto.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librosa</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Audio and music signal analysis in python. In Proceedings of the 14th python in science conference, volume 8, 2015.</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J. Ben Schafer, Dan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Frankowski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Jon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Herlocker</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Shilad</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Sen. Collaborative Filtering Recommender Systems, pages 291–324. Springer Berlin Heidelberg, Berlin, Heidelberg, 2007.</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Open source.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Tensorflow</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Chun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Pui</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Tang, Ka Long Chui, Ying Kin Yu,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Zhiliang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Zeng, and Kin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HongWong</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Music genre classification using a hierarchical long short term memory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lstm</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model. In Third International Workshop on Pattern Recognition, volume 10828, page 108281B. International Society for Optics and Photonics, 2018.</a:t>
            </a:r>
          </a:p>
          <a:p>
            <a:pPr marL="609570" indent="-423312" algn="just">
              <a:lnSpc>
                <a:spcPct val="90000"/>
              </a:lnSpc>
              <a:spcAft>
                <a:spcPts val="600"/>
              </a:spcAft>
              <a:buClr>
                <a:schemeClr val="lt1"/>
              </a:buClr>
              <a:buSzPts val="1400"/>
              <a:buFont typeface="Montserrat"/>
              <a:buChar char="●"/>
              <a:tabLst>
                <a:tab pos="298443" algn="l"/>
                <a:tab pos="299078" algn="l"/>
              </a:tabLst>
            </a:pP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George </a:t>
            </a:r>
            <a:r>
              <a:rPr lang="en-GB" b="0" i="0" u="none" strike="noStrike" cap="none" spc="11" dirty="0" err="1">
                <a:solidFill>
                  <a:schemeClr val="lt1"/>
                </a:solidFill>
                <a:latin typeface="Times New Roman" panose="02020603050405020304" pitchFamily="18" charset="0"/>
                <a:ea typeface="Montserrat"/>
                <a:cs typeface="Times New Roman" panose="02020603050405020304" pitchFamily="18" charset="0"/>
                <a:sym typeface="Montserrat"/>
              </a:rPr>
              <a:t>Tzanetakis</a:t>
            </a:r>
            <a:r>
              <a:rPr lang="en-GB"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and Perry Cook. Musical genre classification of audio signals. IEEE Transactions on Speech and Audio Processing, 10:293 – 302, 08 2002.</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0600" y="304800"/>
            <a:ext cx="6705600" cy="768160"/>
          </a:xfrm>
          <a:prstGeom prst="rect">
            <a:avLst/>
          </a:prstGeom>
        </p:spPr>
        <p:txBody>
          <a:bodyPr spcFirstLastPara="1" vert="horz" wrap="square" lIns="0" tIns="16511" rIns="0" bIns="0" rtlCol="0" anchor="t" anchorCtr="0">
            <a:spAutoFit/>
          </a:bodyPr>
          <a:lstStyle/>
          <a:p>
            <a:pPr marL="12700">
              <a:spcBef>
                <a:spcPts val="131"/>
              </a:spcBef>
            </a:pPr>
            <a:r>
              <a:rPr b="0" spc="11" dirty="0">
                <a:solidFill>
                  <a:schemeClr val="accent1"/>
                </a:solidFill>
                <a:latin typeface="Montserrat ExtraBold"/>
                <a:cs typeface="Montserrat ExtraBold"/>
              </a:rPr>
              <a:t>Thank You</a:t>
            </a:r>
          </a:p>
        </p:txBody>
      </p:sp>
      <p:pic>
        <p:nvPicPr>
          <p:cNvPr id="7" name="Picture 6" descr="A person shaking hands with a person&#10;&#10;Description automatically generated with medium confidence">
            <a:extLst>
              <a:ext uri="{FF2B5EF4-FFF2-40B4-BE49-F238E27FC236}">
                <a16:creationId xmlns:a16="http://schemas.microsoft.com/office/drawing/2014/main" id="{9E1BE6B6-A138-1877-7DFC-EB2A6E019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072960"/>
            <a:ext cx="5791200" cy="5232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38200"/>
            <a:ext cx="7647600" cy="950400"/>
          </a:xfrm>
        </p:spPr>
        <p:txBody>
          <a:bodyPr spcFirstLastPara="1" vert="horz" wrap="square" lIns="91425" tIns="91425" rIns="91425" bIns="91425" rtlCol="0" anchor="t" anchorCtr="0">
            <a:normAutofit/>
          </a:bodyPr>
          <a:lstStyle/>
          <a:p>
            <a:pPr marL="12700"/>
            <a:r>
              <a:rPr lang="en-US" sz="3000" spc="11" dirty="0">
                <a:latin typeface="Castellar" panose="020A0402060406010301" pitchFamily="18" charset="77"/>
              </a:rPr>
              <a:t>Other</a:t>
            </a:r>
            <a:r>
              <a:rPr lang="en-US" sz="3000" spc="-20" dirty="0">
                <a:latin typeface="Castellar" panose="020A0402060406010301" pitchFamily="18" charset="77"/>
              </a:rPr>
              <a:t> </a:t>
            </a:r>
            <a:r>
              <a:rPr lang="en-US" sz="3000" spc="5" dirty="0">
                <a:latin typeface="Castellar" panose="020A0402060406010301" pitchFamily="18" charset="77"/>
              </a:rPr>
              <a:t>Approaches:</a:t>
            </a:r>
          </a:p>
        </p:txBody>
      </p:sp>
      <p:sp>
        <p:nvSpPr>
          <p:cNvPr id="3" name="object 3"/>
          <p:cNvSpPr txBox="1"/>
          <p:nvPr/>
        </p:nvSpPr>
        <p:spPr>
          <a:xfrm>
            <a:off x="457200" y="1981200"/>
            <a:ext cx="11201400" cy="4572000"/>
          </a:xfrm>
          <a:prstGeom prst="rect">
            <a:avLst/>
          </a:prstGeom>
          <a:noFill/>
          <a:ln>
            <a:noFill/>
          </a:ln>
        </p:spPr>
        <p:txBody>
          <a:bodyPr spcFirstLastPara="1" vert="horz" wrap="square" lIns="91425" tIns="91425" rIns="91425" bIns="91425" rtlCol="0" anchor="t" anchorCtr="0">
            <a:noAutofit/>
          </a:bodyPr>
          <a:lstStyle/>
          <a:p>
            <a:pPr marL="609570" indent="-402147" algn="just">
              <a:spcAft>
                <a:spcPts val="600"/>
              </a:spcAft>
              <a:buClr>
                <a:schemeClr val="lt1"/>
              </a:buClr>
              <a:buSzPts val="115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Besides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music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classification,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exists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well such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3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makes 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prediction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with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help  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part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shares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similar)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taste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(thus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called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important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assumption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say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listens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same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a:t>
            </a:r>
            <a:r>
              <a:rPr lang="en-GB" sz="2000" b="0" i="0" u="none" strike="noStrike" cap="none" spc="-2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 then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would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also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prefer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songs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listened to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E.</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For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approach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work,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must 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large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set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users (i.e.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community) and user</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a:t>
            </a:r>
          </a:p>
          <a:p>
            <a:pPr marL="609570" indent="-402147" algn="just">
              <a:spcAft>
                <a:spcPts val="600"/>
              </a:spcAft>
              <a:buClr>
                <a:schemeClr val="lt1"/>
              </a:buClr>
              <a:buSzPts val="1150"/>
              <a:buFont typeface="Montserrat"/>
              <a:buChar char="●"/>
              <a:tabLst>
                <a:tab pos="269868" algn="l"/>
              </a:tabLst>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Knowledge-based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interests and feedback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regular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periods.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technique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mainly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when the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other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two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(content-based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collaborative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filtering)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cannot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applied.</a:t>
            </a:r>
          </a:p>
          <a:p>
            <a:pPr marL="609570" indent="-402147" algn="just">
              <a:spcAft>
                <a:spcPts val="600"/>
              </a:spcAft>
              <a:buClr>
                <a:schemeClr val="lt1"/>
              </a:buClr>
              <a:buSzPts val="115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Drawback –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approach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too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much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dependent on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feedback (an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example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like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and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dislike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option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provided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Spotify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song). Thus, inadequate feedbacks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or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unable to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obtain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feedbacks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regularly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hinders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working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54600"/>
            <a:ext cx="6096000" cy="1102800"/>
          </a:xfrm>
        </p:spPr>
        <p:txBody>
          <a:bodyPr spcFirstLastPara="1" vert="horz" wrap="square" lIns="91425" tIns="91425" rIns="91425" bIns="91425" rtlCol="0" anchor="t" anchorCtr="0">
            <a:normAutofit/>
          </a:bodyPr>
          <a:lstStyle/>
          <a:p>
            <a:pPr marL="12700"/>
            <a:r>
              <a:rPr lang="en-US" sz="3000" spc="5" dirty="0">
                <a:latin typeface="Castellar" panose="020A0402060406010301" pitchFamily="18" charset="77"/>
              </a:rPr>
              <a:t>Our </a:t>
            </a:r>
            <a:r>
              <a:rPr lang="en-US" sz="3000" dirty="0">
                <a:latin typeface="Castellar" panose="020A0402060406010301" pitchFamily="18" charset="77"/>
              </a:rPr>
              <a:t>Approach:</a:t>
            </a:r>
            <a:r>
              <a:rPr lang="en-US" sz="3000" spc="285" dirty="0">
                <a:latin typeface="Castellar" panose="020A0402060406010301" pitchFamily="18" charset="77"/>
              </a:rPr>
              <a:t> </a:t>
            </a:r>
            <a:r>
              <a:rPr lang="en-US" sz="3000" spc="11" dirty="0">
                <a:latin typeface="Castellar" panose="020A0402060406010301" pitchFamily="18" charset="77"/>
              </a:rPr>
              <a:t>Content-based</a:t>
            </a:r>
          </a:p>
        </p:txBody>
      </p:sp>
      <p:sp>
        <p:nvSpPr>
          <p:cNvPr id="3" name="object 3"/>
          <p:cNvSpPr txBox="1"/>
          <p:nvPr/>
        </p:nvSpPr>
        <p:spPr>
          <a:xfrm>
            <a:off x="457200" y="2209800"/>
            <a:ext cx="7772400" cy="3810000"/>
          </a:xfrm>
          <a:prstGeom prst="rect">
            <a:avLst/>
          </a:prstGeom>
          <a:noFill/>
          <a:ln>
            <a:noFill/>
          </a:ln>
        </p:spPr>
        <p:txBody>
          <a:bodyPr spcFirstLastPara="1" vert="horz" wrap="square" lIns="91425" tIns="91425" rIns="91425" bIns="91425" rtlCol="0" anchor="t" anchorCtr="0">
            <a:noAutofit/>
          </a:bodyPr>
          <a:lstStyle/>
          <a:p>
            <a:pPr marL="609570" indent="-423312" algn="just">
              <a:lnSpc>
                <a:spcPct val="90000"/>
              </a:lnSpc>
              <a:spcAft>
                <a:spcPts val="600"/>
              </a:spcAft>
              <a:buClr>
                <a:schemeClr val="lt1"/>
              </a:buClr>
              <a:buSzPts val="1400"/>
              <a:buFont typeface="Montserrat"/>
              <a:buChar char="●"/>
            </a:pP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focuses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rPr>
              <a:t>content</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or</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item</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similarity.</a:t>
            </a:r>
            <a:r>
              <a:rPr lang="en-GB" sz="2000" b="0" i="0" u="none" strike="noStrike" cap="none" spc="-2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analyses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past</a:t>
            </a:r>
            <a:r>
              <a:rPr lang="en-GB" sz="2000" b="0" i="0" u="none" strike="noStrike" cap="none" spc="-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context,</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songs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that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listened</a:t>
            </a:r>
            <a:r>
              <a:rPr lang="en-GB" sz="2000" b="0" i="0" u="none" strike="noStrike" cap="none" spc="-10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interactions</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positive,</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then</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recommends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similar</a:t>
            </a:r>
            <a:r>
              <a:rPr lang="en-GB" sz="2000" b="0" i="0" u="none" strike="noStrike" cap="none" spc="-1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items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user.</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Though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leaves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little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room</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surprise</a:t>
            </a:r>
            <a:r>
              <a:rPr lang="en-GB" sz="2000" b="0" i="0" u="none" strike="noStrike" cap="none" spc="-18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user</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out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box</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suggestion,</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but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it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still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works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well.</a:t>
            </a:r>
          </a:p>
          <a:p>
            <a:pPr marL="609570" indent="-423312" algn="just">
              <a:lnSpc>
                <a:spcPct val="90000"/>
              </a:lnSpc>
              <a:spcAft>
                <a:spcPts val="600"/>
              </a:spcAft>
              <a:buClr>
                <a:schemeClr val="lt1"/>
              </a:buClr>
              <a:buSzPts val="140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23312" algn="just">
              <a:lnSpc>
                <a:spcPct val="90000"/>
              </a:lnSpc>
              <a:spcAft>
                <a:spcPts val="600"/>
              </a:spcAft>
              <a:buClr>
                <a:schemeClr val="lt1"/>
              </a:buClr>
              <a:buSzPts val="1400"/>
              <a:buFont typeface="Montserrat"/>
              <a:buChar char="●"/>
            </a:pP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As</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this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approach</a:t>
            </a:r>
            <a:r>
              <a:rPr lang="en-GB" sz="2000" b="0" i="0" u="none" strike="noStrike" cap="none" spc="-1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rely</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on</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community</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also,</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does</a:t>
            </a:r>
            <a:r>
              <a:rPr lang="en-GB" sz="2000" b="0" i="0" u="none" strike="noStrike" cap="none" spc="-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not</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involve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 feedbacks,</a:t>
            </a:r>
            <a:r>
              <a:rPr lang="en-GB" sz="2000" b="0" i="0" u="none" strike="noStrike" cap="none" spc="-19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thus</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 it</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overcomes</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drawback</a:t>
            </a:r>
            <a:r>
              <a:rPr lang="en-GB" sz="2000" b="0" i="0" u="none" strike="noStrike" cap="none" spc="-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both</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collaborative-filtering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and</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knowledge-based</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filtering</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approaches.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371600"/>
            <a:ext cx="7647600" cy="914400"/>
          </a:xfrm>
        </p:spPr>
        <p:txBody>
          <a:bodyPr spcFirstLastPara="1" vert="horz" wrap="square" lIns="91425" tIns="91425" rIns="91425" bIns="91425" rtlCol="0" anchor="t" anchorCtr="0">
            <a:normAutofit/>
          </a:bodyPr>
          <a:lstStyle/>
          <a:p>
            <a:pPr marL="12700"/>
            <a:r>
              <a:rPr lang="en-US" sz="3000" dirty="0">
                <a:latin typeface="Castellar" panose="020A0402060406010301" pitchFamily="18" charset="77"/>
              </a:rPr>
              <a:t>About </a:t>
            </a:r>
            <a:r>
              <a:rPr lang="en-US" sz="3000" spc="5" dirty="0">
                <a:latin typeface="Castellar" panose="020A0402060406010301" pitchFamily="18" charset="77"/>
              </a:rPr>
              <a:t>the</a:t>
            </a:r>
            <a:r>
              <a:rPr lang="en-US" sz="3000" spc="145" dirty="0">
                <a:latin typeface="Castellar" panose="020A0402060406010301" pitchFamily="18" charset="77"/>
              </a:rPr>
              <a:t> </a:t>
            </a:r>
            <a:r>
              <a:rPr lang="en-US" sz="3000" dirty="0">
                <a:latin typeface="Castellar" panose="020A0402060406010301" pitchFamily="18" charset="77"/>
              </a:rPr>
              <a:t>Dataset</a:t>
            </a:r>
          </a:p>
        </p:txBody>
      </p:sp>
      <p:sp>
        <p:nvSpPr>
          <p:cNvPr id="3" name="object 3"/>
          <p:cNvSpPr txBox="1"/>
          <p:nvPr/>
        </p:nvSpPr>
        <p:spPr>
          <a:xfrm>
            <a:off x="457200" y="2362200"/>
            <a:ext cx="9562800" cy="3352800"/>
          </a:xfrm>
          <a:prstGeom prst="rect">
            <a:avLst/>
          </a:prstGeom>
          <a:noFill/>
          <a:ln>
            <a:noFill/>
          </a:ln>
        </p:spPr>
        <p:txBody>
          <a:bodyPr spcFirstLastPara="1" vert="horz" wrap="square" lIns="91425" tIns="91425" rIns="91425" bIns="91425" rtlCol="0" anchor="t" anchorCtr="0">
            <a:normAutofit lnSpcReduction="10000"/>
          </a:bodyPr>
          <a:lstStyle/>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project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GTZAN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available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11" dirty="0">
                <a:solidFill>
                  <a:schemeClr val="lt1"/>
                </a:solidFill>
                <a:uFill>
                  <a:solidFill>
                    <a:srgbClr val="FFFFFF"/>
                  </a:solidFill>
                </a:uFill>
                <a:latin typeface="Times New Roman" panose="02020603050405020304" pitchFamily="18" charset="0"/>
                <a:ea typeface="Montserrat"/>
                <a:cs typeface="Times New Roman" panose="02020603050405020304" pitchFamily="18" charset="0"/>
                <a:sym typeface="Montserrat"/>
                <a:hlinkClick r:id="rId2"/>
              </a:rPr>
              <a:t>MARYSAS</a:t>
            </a:r>
            <a:r>
              <a:rPr lang="en-GB" sz="2000" b="0" i="0" u="none" strike="noStrike" cap="none" spc="-335" dirty="0">
                <a:solidFill>
                  <a:schemeClr val="lt1"/>
                </a:solidFill>
                <a:latin typeface="Times New Roman" panose="02020603050405020304" pitchFamily="18" charset="0"/>
                <a:ea typeface="Montserrat"/>
                <a:cs typeface="Times New Roman" panose="02020603050405020304" pitchFamily="18" charset="0"/>
                <a:sym typeface="Montserrat"/>
                <a:hlinkClick r:id="rId2"/>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website.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This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was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originally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used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 Musical genre classification of audio signals(IEEE-2002).</a:t>
            </a:r>
          </a:p>
          <a:p>
            <a:pPr marL="207423" algn="just">
              <a:spcAft>
                <a:spcPts val="600"/>
              </a:spcAft>
              <a:buClr>
                <a:schemeClr val="lt1"/>
              </a:buClr>
              <a:buSzPts val="1150"/>
            </a:pPr>
            <a:endPar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dataset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made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which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is 30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seconds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long.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There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about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10 genres,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covering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up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100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for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each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genre.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All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tracks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has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22050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Hz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sampling</a:t>
            </a:r>
            <a:r>
              <a:rPr lang="en-GB" sz="2000" b="0" i="0" u="none" strike="noStrike" cap="none" spc="-7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rate,</a:t>
            </a:r>
            <a:r>
              <a:rPr lang="en-GB" sz="2000" b="0" i="0" u="none" strike="noStrike" cap="none" spc="-6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mono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channel</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with</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16-bit</a:t>
            </a:r>
            <a:r>
              <a:rPr lang="en-GB" sz="2000" b="0" i="0" u="none" strike="noStrike" cap="none" spc="-10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sample</a:t>
            </a:r>
            <a:r>
              <a:rPr lang="en-GB" sz="2000" b="0" i="0" u="none" strike="noStrike" cap="none" spc="-5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in</a:t>
            </a:r>
            <a:r>
              <a:rPr lang="en-GB" sz="2000" b="0" i="0" u="none" strike="noStrike" cap="none" spc="-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.wav</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format.</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a:p>
            <a:pPr marL="609570" indent="-402147" algn="just">
              <a:spcAft>
                <a:spcPts val="600"/>
              </a:spcAft>
              <a:buClr>
                <a:schemeClr val="lt1"/>
              </a:buClr>
              <a:buSzPts val="1150"/>
              <a:buFont typeface="Montserrat"/>
              <a:buChar char="●"/>
            </a:pP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The</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audio</a:t>
            </a:r>
            <a:r>
              <a:rPr lang="en-GB" sz="2000" b="0" i="0" u="none" strike="noStrike" cap="none" spc="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31" dirty="0">
                <a:solidFill>
                  <a:schemeClr val="lt1"/>
                </a:solidFill>
                <a:latin typeface="Times New Roman" panose="02020603050405020304" pitchFamily="18" charset="0"/>
                <a:ea typeface="Montserrat"/>
                <a:cs typeface="Times New Roman" panose="02020603050405020304" pitchFamily="18" charset="0"/>
                <a:sym typeface="Montserrat"/>
              </a:rPr>
              <a:t>files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were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gathered</a:t>
            </a:r>
            <a:r>
              <a:rPr lang="en-GB" sz="2000" b="0" i="0" u="none" strike="noStrike" cap="none" spc="-19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using</a:t>
            </a:r>
            <a:r>
              <a:rPr lang="en-GB" sz="2000" b="0" i="0" u="none" strike="noStrike" cap="none" spc="-6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different</a:t>
            </a:r>
            <a:r>
              <a:rPr lang="en-GB" sz="2000" b="0" i="0" u="none" strike="noStrike" cap="none" spc="-17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sources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like</a:t>
            </a:r>
            <a:r>
              <a:rPr lang="en-GB" sz="2000" b="0" i="0" u="none" strike="noStrike" cap="none" spc="-12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CDs,</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radio,</a:t>
            </a:r>
            <a:r>
              <a:rPr lang="en-GB" sz="2000" b="0" i="0" u="none" strike="noStrike" cap="none" spc="-151"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microphone</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recordings</a:t>
            </a:r>
            <a:r>
              <a:rPr lang="en-GB" sz="2000" b="0" i="0" u="none" strike="noStrike" cap="none" spc="-13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etc.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to</a:t>
            </a:r>
            <a:r>
              <a:rPr lang="en-GB" sz="2000" b="0" i="0" u="none" strike="noStrike" cap="none" spc="-45"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represent</a:t>
            </a:r>
            <a:r>
              <a:rPr lang="en-GB" sz="2000" b="0" i="0" u="none" strike="noStrike" cap="none" spc="-18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a</a:t>
            </a:r>
            <a:r>
              <a:rPr lang="en-GB" sz="2000" b="0" i="0" u="none" strike="noStrike" cap="none" spc="-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1" dirty="0">
                <a:solidFill>
                  <a:schemeClr val="lt1"/>
                </a:solidFill>
                <a:latin typeface="Times New Roman" panose="02020603050405020304" pitchFamily="18" charset="0"/>
                <a:ea typeface="Montserrat"/>
                <a:cs typeface="Times New Roman" panose="02020603050405020304" pitchFamily="18" charset="0"/>
                <a:sym typeface="Montserrat"/>
              </a:rPr>
              <a:t>variety</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25" dirty="0">
                <a:solidFill>
                  <a:schemeClr val="lt1"/>
                </a:solidFill>
                <a:latin typeface="Times New Roman" panose="02020603050405020304" pitchFamily="18" charset="0"/>
                <a:ea typeface="Montserrat"/>
                <a:cs typeface="Times New Roman" panose="02020603050405020304" pitchFamily="18" charset="0"/>
                <a:sym typeface="Montserrat"/>
              </a:rPr>
              <a:t>of</a:t>
            </a:r>
            <a:r>
              <a:rPr lang="en-GB" sz="2000" b="0" i="0" u="none" strike="noStrike" cap="none" spc="-12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15" dirty="0">
                <a:solidFill>
                  <a:schemeClr val="lt1"/>
                </a:solidFill>
                <a:latin typeface="Times New Roman" panose="02020603050405020304" pitchFamily="18" charset="0"/>
                <a:ea typeface="Montserrat"/>
                <a:cs typeface="Times New Roman" panose="02020603050405020304" pitchFamily="18" charset="0"/>
                <a:sym typeface="Montserrat"/>
              </a:rPr>
              <a:t>recording</a:t>
            </a:r>
            <a:r>
              <a:rPr lang="en-GB" sz="2000" b="0" i="0" u="none" strike="noStrike" cap="none" spc="-140" dirty="0">
                <a:solidFill>
                  <a:schemeClr val="lt1"/>
                </a:solidFill>
                <a:latin typeface="Times New Roman" panose="02020603050405020304" pitchFamily="18" charset="0"/>
                <a:ea typeface="Montserrat"/>
                <a:cs typeface="Times New Roman" panose="02020603050405020304" pitchFamily="18" charset="0"/>
                <a:sym typeface="Montserrat"/>
              </a:rPr>
              <a:t> </a:t>
            </a:r>
            <a:r>
              <a:rPr lang="en-GB" sz="2000" b="0" i="0" u="none" strike="noStrike" cap="none" spc="5" dirty="0">
                <a:solidFill>
                  <a:schemeClr val="lt1"/>
                </a:solidFill>
                <a:latin typeface="Times New Roman" panose="02020603050405020304" pitchFamily="18" charset="0"/>
                <a:ea typeface="Montserrat"/>
                <a:cs typeface="Times New Roman" panose="02020603050405020304" pitchFamily="18" charset="0"/>
                <a:sym typeface="Montserrat"/>
              </a:rPr>
              <a:t>conditions.</a:t>
            </a:r>
            <a:endParaRPr lang="en-GB" sz="2000" b="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68AF1E2-1621-04F4-C06A-96A93F5913D6}"/>
              </a:ext>
            </a:extLst>
          </p:cNvPr>
          <p:cNvSpPr>
            <a:spLocks noGrp="1"/>
          </p:cNvSpPr>
          <p:nvPr>
            <p:ph type="subTitle" idx="1"/>
          </p:nvPr>
        </p:nvSpPr>
        <p:spPr>
          <a:xfrm>
            <a:off x="451184" y="1455980"/>
            <a:ext cx="5564867" cy="3200400"/>
          </a:xfrm>
        </p:spPr>
        <p:txBody>
          <a:bodyPr/>
          <a:lstStyle/>
          <a:p>
            <a:pPr marL="12700" marR="5080" algn="just">
              <a:lnSpc>
                <a:spcPct val="100600"/>
              </a:lnSpc>
              <a:spcBef>
                <a:spcPts val="115"/>
              </a:spcBef>
            </a:pPr>
            <a:r>
              <a:rPr lang="en-US" sz="2000" spc="-5" dirty="0">
                <a:solidFill>
                  <a:srgbClr val="FFFFFF"/>
                </a:solidFill>
                <a:latin typeface="Times New Roman" panose="02020603050405020304" pitchFamily="18" charset="0"/>
                <a:cs typeface="Times New Roman" panose="02020603050405020304" pitchFamily="18" charset="0"/>
              </a:rPr>
              <a:t>The </a:t>
            </a:r>
            <a:r>
              <a:rPr lang="en-US" sz="2000" spc="11" dirty="0">
                <a:solidFill>
                  <a:srgbClr val="FFFFFF"/>
                </a:solidFill>
                <a:latin typeface="Times New Roman" panose="02020603050405020304" pitchFamily="18" charset="0"/>
                <a:cs typeface="Times New Roman" panose="02020603050405020304" pitchFamily="18" charset="0"/>
              </a:rPr>
              <a:t>figure </a:t>
            </a:r>
            <a:r>
              <a:rPr lang="en-US" sz="2000" spc="5" dirty="0">
                <a:solidFill>
                  <a:srgbClr val="FFFFFF"/>
                </a:solidFill>
                <a:latin typeface="Times New Roman" panose="02020603050405020304" pitchFamily="18" charset="0"/>
                <a:cs typeface="Times New Roman" panose="02020603050405020304" pitchFamily="18" charset="0"/>
              </a:rPr>
              <a:t>represents sample </a:t>
            </a:r>
            <a:r>
              <a:rPr lang="en-US" sz="2000" spc="-5" dirty="0">
                <a:solidFill>
                  <a:srgbClr val="FFFFFF"/>
                </a:solidFill>
                <a:latin typeface="Times New Roman" panose="02020603050405020304" pitchFamily="18" charset="0"/>
                <a:cs typeface="Times New Roman" panose="02020603050405020304" pitchFamily="18" charset="0"/>
              </a:rPr>
              <a:t>waveforms </a:t>
            </a:r>
            <a:r>
              <a:rPr lang="en-US" sz="2000" spc="11" dirty="0">
                <a:solidFill>
                  <a:srgbClr val="FFFFFF"/>
                </a:solidFill>
                <a:latin typeface="Times New Roman" panose="02020603050405020304" pitchFamily="18" charset="0"/>
                <a:cs typeface="Times New Roman" panose="02020603050405020304" pitchFamily="18" charset="0"/>
              </a:rPr>
              <a:t>from the </a:t>
            </a:r>
            <a:r>
              <a:rPr lang="en-US" sz="2000" spc="-5" dirty="0">
                <a:solidFill>
                  <a:srgbClr val="FFFFFF"/>
                </a:solidFill>
                <a:latin typeface="Times New Roman" panose="02020603050405020304" pitchFamily="18" charset="0"/>
                <a:cs typeface="Times New Roman" panose="02020603050405020304" pitchFamily="18" charset="0"/>
              </a:rPr>
              <a:t>different </a:t>
            </a:r>
            <a:r>
              <a:rPr lang="en-US" sz="2000" spc="11" dirty="0">
                <a:solidFill>
                  <a:srgbClr val="FFFFFF"/>
                </a:solidFill>
                <a:latin typeface="Times New Roman" panose="02020603050405020304" pitchFamily="18" charset="0"/>
                <a:cs typeface="Times New Roman" panose="02020603050405020304" pitchFamily="18" charset="0"/>
              </a:rPr>
              <a:t>music  </a:t>
            </a:r>
            <a:r>
              <a:rPr lang="en-US" sz="2000" spc="20" dirty="0">
                <a:solidFill>
                  <a:srgbClr val="FFFFFF"/>
                </a:solidFill>
                <a:latin typeface="Times New Roman" panose="02020603050405020304" pitchFamily="18" charset="0"/>
                <a:cs typeface="Times New Roman" panose="02020603050405020304" pitchFamily="18" charset="0"/>
              </a:rPr>
              <a:t>genres.</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As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see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complex,</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for</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11" dirty="0">
                <a:solidFill>
                  <a:srgbClr val="FFFFFF"/>
                </a:solidFill>
                <a:latin typeface="Times New Roman" panose="02020603050405020304" pitchFamily="18" charset="0"/>
                <a:cs typeface="Times New Roman" panose="02020603050405020304" pitchFamily="18" charset="0"/>
              </a:rPr>
              <a:t>interpreted</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meaningful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way,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by</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system,</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several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endParaRPr lang="en-US" sz="2000" dirty="0">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signal </a:t>
            </a:r>
            <a:r>
              <a:rPr lang="en-US" sz="2000" spc="15" dirty="0">
                <a:solidFill>
                  <a:srgbClr val="FFFFFF"/>
                </a:solidFill>
                <a:latin typeface="Times New Roman" panose="02020603050405020304" pitchFamily="18" charset="0"/>
                <a:cs typeface="Times New Roman" panose="02020603050405020304" pitchFamily="18" charset="0"/>
              </a:rPr>
              <a:t>processing </a:t>
            </a:r>
            <a:r>
              <a:rPr lang="en-US" sz="2000" spc="11" dirty="0">
                <a:solidFill>
                  <a:srgbClr val="FFFFFF"/>
                </a:solidFill>
                <a:latin typeface="Times New Roman" panose="02020603050405020304" pitchFamily="18" charset="0"/>
                <a:cs typeface="Times New Roman" panose="02020603050405020304" pitchFamily="18" charset="0"/>
              </a:rPr>
              <a:t>steps, </a:t>
            </a:r>
            <a:r>
              <a:rPr lang="en-US" sz="2000" dirty="0">
                <a:solidFill>
                  <a:srgbClr val="FFFFFF"/>
                </a:solidFill>
                <a:latin typeface="Times New Roman" panose="02020603050405020304" pitchFamily="18" charset="0"/>
                <a:cs typeface="Times New Roman" panose="02020603050405020304" pitchFamily="18" charset="0"/>
              </a:rPr>
              <a:t>need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dirty="0">
                <a:solidFill>
                  <a:srgbClr val="FFFFFF"/>
                </a:solidFill>
                <a:latin typeface="Times New Roman" panose="02020603050405020304" pitchFamily="18" charset="0"/>
                <a:cs typeface="Times New Roman" panose="02020603050405020304" pitchFamily="18" charset="0"/>
              </a:rPr>
              <a:t>be </a:t>
            </a:r>
            <a:r>
              <a:rPr lang="en-US" sz="2000" spc="5" dirty="0">
                <a:solidFill>
                  <a:srgbClr val="FFFFFF"/>
                </a:solidFill>
                <a:latin typeface="Times New Roman" panose="02020603050405020304" pitchFamily="18" charset="0"/>
                <a:cs typeface="Times New Roman" panose="02020603050405020304" pitchFamily="18" charset="0"/>
              </a:rPr>
              <a:t>applied, </a:t>
            </a:r>
            <a:r>
              <a:rPr lang="en-US" sz="2000" spc="20" dirty="0">
                <a:solidFill>
                  <a:srgbClr val="FFFFFF"/>
                </a:solidFill>
                <a:latin typeface="Times New Roman" panose="02020603050405020304" pitchFamily="18" charset="0"/>
                <a:cs typeface="Times New Roman" panose="02020603050405020304" pitchFamily="18" charset="0"/>
              </a:rPr>
              <a:t>in </a:t>
            </a:r>
            <a:r>
              <a:rPr lang="en-US" sz="2000" spc="11" dirty="0">
                <a:solidFill>
                  <a:srgbClr val="FFFFFF"/>
                </a:solidFill>
                <a:latin typeface="Times New Roman" panose="02020603050405020304" pitchFamily="18" charset="0"/>
                <a:cs typeface="Times New Roman" panose="02020603050405020304" pitchFamily="18" charset="0"/>
              </a:rPr>
              <a:t>order </a:t>
            </a:r>
            <a:r>
              <a:rPr lang="en-US" sz="2000" spc="20" dirty="0">
                <a:solidFill>
                  <a:srgbClr val="FFFFFF"/>
                </a:solidFill>
                <a:latin typeface="Times New Roman" panose="02020603050405020304" pitchFamily="18" charset="0"/>
                <a:cs typeface="Times New Roman" panose="02020603050405020304" pitchFamily="18" charset="0"/>
              </a:rPr>
              <a:t>to </a:t>
            </a:r>
            <a:r>
              <a:rPr lang="en-US" sz="2000" spc="11" dirty="0">
                <a:solidFill>
                  <a:srgbClr val="FFFFFF"/>
                </a:solidFill>
                <a:latin typeface="Times New Roman" panose="02020603050405020304" pitchFamily="18" charset="0"/>
                <a:cs typeface="Times New Roman" panose="02020603050405020304" pitchFamily="18" charset="0"/>
              </a:rPr>
              <a:t>prepare the  dataset</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which</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classifier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model</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learnt.</a:t>
            </a:r>
            <a:r>
              <a:rPr lang="en-US" sz="2000" spc="260" dirty="0">
                <a:solidFill>
                  <a:srgbClr val="FFFFFF"/>
                </a:solidFill>
                <a:latin typeface="Times New Roman" panose="02020603050405020304" pitchFamily="18" charset="0"/>
                <a:cs typeface="Times New Roman" panose="02020603050405020304" pitchFamily="18" charset="0"/>
              </a:rPr>
              <a:t> </a:t>
            </a:r>
          </a:p>
          <a:p>
            <a:pPr marL="12700" marR="93343" algn="just">
              <a:lnSpc>
                <a:spcPts val="1651"/>
              </a:lnSpc>
              <a:spcBef>
                <a:spcPts val="55"/>
              </a:spcBef>
            </a:pPr>
            <a:endParaRPr lang="en-US" sz="2000" spc="260" dirty="0">
              <a:solidFill>
                <a:srgbClr val="FFFFFF"/>
              </a:solidFill>
              <a:latin typeface="Times New Roman" panose="02020603050405020304" pitchFamily="18" charset="0"/>
              <a:cs typeface="Times New Roman" panose="02020603050405020304" pitchFamily="18" charset="0"/>
            </a:endParaRPr>
          </a:p>
          <a:p>
            <a:pPr marL="12700" marR="93343" algn="just">
              <a:lnSpc>
                <a:spcPts val="1651"/>
              </a:lnSpc>
              <a:spcBef>
                <a:spcPts val="55"/>
              </a:spcBef>
            </a:pPr>
            <a:r>
              <a:rPr lang="en-US" sz="2000" spc="-5" dirty="0">
                <a:solidFill>
                  <a:srgbClr val="FFFFFF"/>
                </a:solidFill>
                <a:latin typeface="Times New Roman" panose="02020603050405020304" pitchFamily="18" charset="0"/>
                <a:cs typeface="Times New Roman" panose="02020603050405020304" pitchFamily="18" charset="0"/>
              </a:rPr>
              <a:t>However,</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 figure,</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intuitively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observed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genres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differentiated  </a:t>
            </a:r>
            <a:r>
              <a:rPr lang="en-US" sz="2000" spc="11" dirty="0">
                <a:solidFill>
                  <a:srgbClr val="FFFFFF"/>
                </a:solidFill>
                <a:latin typeface="Times New Roman" panose="02020603050405020304" pitchFamily="18" charset="0"/>
                <a:cs typeface="Times New Roman" panose="02020603050405020304" pitchFamily="18" charset="0"/>
              </a:rPr>
              <a:t>based </a:t>
            </a:r>
            <a:r>
              <a:rPr lang="en-US" sz="2000" dirty="0">
                <a:solidFill>
                  <a:srgbClr val="FFFFFF"/>
                </a:solidFill>
                <a:latin typeface="Times New Roman" panose="02020603050405020304" pitchFamily="18" charset="0"/>
                <a:cs typeface="Times New Roman" panose="02020603050405020304" pitchFamily="18" charset="0"/>
              </a:rPr>
              <a:t>on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22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waveforms</a:t>
            </a:r>
            <a:endParaRPr lang="en-US" sz="2000" dirty="0">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872F086-B917-CDC9-4F0F-4C32F7CC3D6A}"/>
              </a:ext>
            </a:extLst>
          </p:cNvPr>
          <p:cNvSpPr>
            <a:spLocks noGrp="1"/>
          </p:cNvSpPr>
          <p:nvPr>
            <p:ph type="title"/>
          </p:nvPr>
        </p:nvSpPr>
        <p:spPr>
          <a:xfrm>
            <a:off x="457200" y="304800"/>
            <a:ext cx="5826863" cy="1066800"/>
          </a:xfrm>
        </p:spPr>
        <p:txBody>
          <a:bodyPr/>
          <a:lstStyle/>
          <a:p>
            <a:pPr algn="just"/>
            <a:r>
              <a:rPr lang="en-US" sz="3000" dirty="0">
                <a:latin typeface="Castellar" panose="020A0402060406010301" pitchFamily="18" charset="77"/>
              </a:rPr>
              <a:t>Problem </a:t>
            </a:r>
            <a:r>
              <a:rPr lang="en-US" sz="3000" spc="-5" dirty="0">
                <a:latin typeface="Castellar" panose="020A0402060406010301" pitchFamily="18" charset="77"/>
              </a:rPr>
              <a:t>Formulation: </a:t>
            </a:r>
            <a:r>
              <a:rPr lang="en-US" sz="2000" spc="-5" dirty="0">
                <a:latin typeface="Castellar" panose="020A0402060406010301" pitchFamily="18" charset="77"/>
              </a:rPr>
              <a:t>Music </a:t>
            </a:r>
            <a:r>
              <a:rPr lang="en-US" sz="2000" spc="15" dirty="0">
                <a:latin typeface="Castellar" panose="020A0402060406010301" pitchFamily="18" charset="77"/>
              </a:rPr>
              <a:t>Genre </a:t>
            </a:r>
            <a:r>
              <a:rPr lang="en-US" sz="2000" spc="-5" dirty="0">
                <a:latin typeface="Castellar" panose="020A0402060406010301" pitchFamily="18" charset="77"/>
              </a:rPr>
              <a:t>Classification </a:t>
            </a:r>
            <a:r>
              <a:rPr lang="en-US" sz="2000" spc="15" dirty="0">
                <a:latin typeface="Castellar" panose="020A0402060406010301" pitchFamily="18" charset="77"/>
              </a:rPr>
              <a:t>as </a:t>
            </a:r>
            <a:r>
              <a:rPr lang="en-US" sz="2000" spc="-15" dirty="0">
                <a:latin typeface="Castellar" panose="020A0402060406010301" pitchFamily="18" charset="77"/>
              </a:rPr>
              <a:t>Time </a:t>
            </a:r>
            <a:r>
              <a:rPr lang="en-US" sz="2000" dirty="0">
                <a:latin typeface="Castellar" panose="020A0402060406010301" pitchFamily="18" charset="77"/>
              </a:rPr>
              <a:t>Series</a:t>
            </a:r>
            <a:r>
              <a:rPr lang="en-US" sz="2000" spc="-251" dirty="0">
                <a:latin typeface="Castellar" panose="020A0402060406010301" pitchFamily="18" charset="77"/>
              </a:rPr>
              <a:t> </a:t>
            </a:r>
            <a:r>
              <a:rPr lang="en-US" sz="2000" spc="-5" dirty="0">
                <a:latin typeface="Castellar" panose="020A0402060406010301" pitchFamily="18" charset="77"/>
              </a:rPr>
              <a:t>Classification.</a:t>
            </a:r>
            <a:endParaRPr lang="en-US" sz="2000" dirty="0">
              <a:latin typeface="Castellar" panose="020A0402060406010301" pitchFamily="18" charset="77"/>
            </a:endParaRPr>
          </a:p>
        </p:txBody>
      </p:sp>
      <p:grpSp>
        <p:nvGrpSpPr>
          <p:cNvPr id="4" name="object 4">
            <a:extLst>
              <a:ext uri="{FF2B5EF4-FFF2-40B4-BE49-F238E27FC236}">
                <a16:creationId xmlns:a16="http://schemas.microsoft.com/office/drawing/2014/main" id="{0A3DD7C3-65FC-8A3A-4CAC-BC9139B3F5CF}"/>
              </a:ext>
              <a:ext uri="{C183D7F6-B498-43B3-948B-1728B52AA6E4}">
                <adec:decorative xmlns:adec="http://schemas.microsoft.com/office/drawing/2017/decorative" val="1"/>
              </a:ext>
            </a:extLst>
          </p:cNvPr>
          <p:cNvGrpSpPr/>
          <p:nvPr/>
        </p:nvGrpSpPr>
        <p:grpSpPr>
          <a:xfrm>
            <a:off x="6284063" y="876300"/>
            <a:ext cx="5726723" cy="5242799"/>
            <a:chOff x="200025" y="1271587"/>
            <a:chExt cx="6153150" cy="4438650"/>
          </a:xfrm>
        </p:grpSpPr>
        <p:sp>
          <p:nvSpPr>
            <p:cNvPr id="5" name="object 5">
              <a:extLst>
                <a:ext uri="{FF2B5EF4-FFF2-40B4-BE49-F238E27FC236}">
                  <a16:creationId xmlns:a16="http://schemas.microsoft.com/office/drawing/2014/main" id="{0F51DC57-1A88-1460-AA02-04B9A9EA98E3}"/>
                </a:ext>
              </a:extLst>
            </p:cNvPr>
            <p:cNvSpPr/>
            <p:nvPr/>
          </p:nvSpPr>
          <p:spPr>
            <a:xfrm>
              <a:off x="481012" y="1271587"/>
              <a:ext cx="5810250" cy="4438650"/>
            </a:xfrm>
            <a:custGeom>
              <a:avLst/>
              <a:gdLst/>
              <a:ahLst/>
              <a:cxnLst/>
              <a:rect l="l" t="t" r="r" b="b"/>
              <a:pathLst>
                <a:path w="5810250" h="4438650">
                  <a:moveTo>
                    <a:pt x="5810250" y="0"/>
                  </a:moveTo>
                  <a:lnTo>
                    <a:pt x="0" y="0"/>
                  </a:lnTo>
                  <a:lnTo>
                    <a:pt x="0" y="4438650"/>
                  </a:lnTo>
                  <a:lnTo>
                    <a:pt x="5810250" y="4438650"/>
                  </a:lnTo>
                  <a:lnTo>
                    <a:pt x="5810250" y="0"/>
                  </a:lnTo>
                  <a:close/>
                </a:path>
              </a:pathLst>
            </a:custGeom>
            <a:solidFill>
              <a:srgbClr val="FFFFFF"/>
            </a:solidFill>
          </p:spPr>
          <p:txBody>
            <a:bodyPr wrap="square" lIns="0" tIns="0" rIns="0" bIns="0" rtlCol="0"/>
            <a:lstStyle/>
            <a:p>
              <a:endParaRPr dirty="0"/>
            </a:p>
          </p:txBody>
        </p:sp>
        <p:sp>
          <p:nvSpPr>
            <p:cNvPr id="6" name="object 6">
              <a:extLst>
                <a:ext uri="{FF2B5EF4-FFF2-40B4-BE49-F238E27FC236}">
                  <a16:creationId xmlns:a16="http://schemas.microsoft.com/office/drawing/2014/main" id="{7849024D-BB3C-0EFE-56AC-84F533FCE911}"/>
                </a:ext>
              </a:extLst>
            </p:cNvPr>
            <p:cNvSpPr/>
            <p:nvPr/>
          </p:nvSpPr>
          <p:spPr>
            <a:xfrm>
              <a:off x="481012" y="1271587"/>
              <a:ext cx="5810250" cy="4438650"/>
            </a:xfrm>
            <a:custGeom>
              <a:avLst/>
              <a:gdLst/>
              <a:ahLst/>
              <a:cxnLst/>
              <a:rect l="l" t="t" r="r" b="b"/>
              <a:pathLst>
                <a:path w="5810250" h="4438650">
                  <a:moveTo>
                    <a:pt x="0" y="4438650"/>
                  </a:moveTo>
                  <a:lnTo>
                    <a:pt x="5810250" y="4438650"/>
                  </a:lnTo>
                  <a:lnTo>
                    <a:pt x="5810250" y="0"/>
                  </a:lnTo>
                  <a:lnTo>
                    <a:pt x="0" y="0"/>
                  </a:lnTo>
                  <a:lnTo>
                    <a:pt x="0" y="4438650"/>
                  </a:lnTo>
                  <a:close/>
                </a:path>
              </a:pathLst>
            </a:custGeom>
            <a:ln w="12700">
              <a:solidFill>
                <a:srgbClr val="6A1A68"/>
              </a:solidFill>
            </a:ln>
          </p:spPr>
          <p:txBody>
            <a:bodyPr wrap="square" lIns="0" tIns="0" rIns="0" bIns="0" rtlCol="0"/>
            <a:lstStyle/>
            <a:p>
              <a:endParaRPr dirty="0"/>
            </a:p>
          </p:txBody>
        </p:sp>
        <p:sp>
          <p:nvSpPr>
            <p:cNvPr id="7" name="object 7">
              <a:extLst>
                <a:ext uri="{FF2B5EF4-FFF2-40B4-BE49-F238E27FC236}">
                  <a16:creationId xmlns:a16="http://schemas.microsoft.com/office/drawing/2014/main" id="{7B4A5A13-D0AB-EBCE-3ABB-EF64C8FACC0C}"/>
                </a:ext>
              </a:extLst>
            </p:cNvPr>
            <p:cNvSpPr/>
            <p:nvPr/>
          </p:nvSpPr>
          <p:spPr>
            <a:xfrm>
              <a:off x="200025" y="1343025"/>
              <a:ext cx="6153150" cy="4286250"/>
            </a:xfrm>
            <a:prstGeom prst="rect">
              <a:avLst/>
            </a:prstGeom>
            <a:blipFill>
              <a:blip r:embed="rId2" cstate="print"/>
              <a:stretch>
                <a:fillRect/>
              </a:stretch>
            </a:blipFill>
          </p:spPr>
          <p:txBody>
            <a:bodyPr wrap="square" lIns="0" tIns="0" rIns="0" bIns="0" rtlCol="0"/>
            <a:lstStyle/>
            <a:p>
              <a:endParaRPr dirty="0"/>
            </a:p>
          </p:txBody>
        </p:sp>
      </p:grpSp>
      <p:sp>
        <p:nvSpPr>
          <p:cNvPr id="16" name="TextBox 15">
            <a:extLst>
              <a:ext uri="{FF2B5EF4-FFF2-40B4-BE49-F238E27FC236}">
                <a16:creationId xmlns:a16="http://schemas.microsoft.com/office/drawing/2014/main" id="{180CE87A-6663-25A6-97F0-DCEACAFFC9E8}"/>
              </a:ext>
            </a:extLst>
          </p:cNvPr>
          <p:cNvSpPr txBox="1"/>
          <p:nvPr/>
        </p:nvSpPr>
        <p:spPr>
          <a:xfrm>
            <a:off x="6172200" y="6203479"/>
            <a:ext cx="6097604" cy="523220"/>
          </a:xfrm>
          <a:prstGeom prst="rect">
            <a:avLst/>
          </a:prstGeom>
          <a:noFill/>
        </p:spPr>
        <p:txBody>
          <a:bodyPr wrap="square">
            <a:spAutoFit/>
          </a:bodyPr>
          <a:lstStyle/>
          <a:p>
            <a:pPr marL="12700">
              <a:spcBef>
                <a:spcPts val="125"/>
              </a:spcBef>
            </a:pPr>
            <a:r>
              <a:rPr lang="en-US" spc="11" dirty="0">
                <a:solidFill>
                  <a:srgbClr val="FFFFFF"/>
                </a:solidFill>
                <a:latin typeface="Times New Roman" panose="02020603050405020304" pitchFamily="18" charset="0"/>
                <a:cs typeface="Times New Roman" panose="02020603050405020304" pitchFamily="18" charset="0"/>
              </a:rPr>
              <a:t>Figure: </a:t>
            </a:r>
            <a:r>
              <a:rPr lang="en-US" spc="15" dirty="0">
                <a:solidFill>
                  <a:srgbClr val="FFFFFF"/>
                </a:solidFill>
                <a:latin typeface="Times New Roman" panose="02020603050405020304" pitchFamily="18" charset="0"/>
                <a:cs typeface="Times New Roman" panose="02020603050405020304" pitchFamily="18" charset="0"/>
              </a:rPr>
              <a:t>Waveform </a:t>
            </a:r>
            <a:r>
              <a:rPr lang="en-US" spc="5" dirty="0">
                <a:solidFill>
                  <a:srgbClr val="FFFFFF"/>
                </a:solidFill>
                <a:latin typeface="Times New Roman" panose="02020603050405020304" pitchFamily="18" charset="0"/>
                <a:cs typeface="Times New Roman" panose="02020603050405020304" pitchFamily="18" charset="0"/>
              </a:rPr>
              <a:t>plot </a:t>
            </a:r>
            <a:r>
              <a:rPr lang="en-US" spc="11" dirty="0">
                <a:solidFill>
                  <a:srgbClr val="FFFFFF"/>
                </a:solidFill>
                <a:latin typeface="Times New Roman" panose="02020603050405020304" pitchFamily="18" charset="0"/>
                <a:cs typeface="Times New Roman" panose="02020603050405020304" pitchFamily="18" charset="0"/>
              </a:rPr>
              <a:t>of randomly </a:t>
            </a:r>
            <a:r>
              <a:rPr lang="en-US" spc="15" dirty="0">
                <a:solidFill>
                  <a:srgbClr val="FFFFFF"/>
                </a:solidFill>
                <a:latin typeface="Times New Roman" panose="02020603050405020304" pitchFamily="18" charset="0"/>
                <a:cs typeface="Times New Roman" panose="02020603050405020304" pitchFamily="18" charset="0"/>
              </a:rPr>
              <a:t>selected </a:t>
            </a:r>
            <a:r>
              <a:rPr lang="en-US" spc="11" dirty="0">
                <a:solidFill>
                  <a:srgbClr val="FFFFFF"/>
                </a:solidFill>
                <a:latin typeface="Times New Roman" panose="02020603050405020304" pitchFamily="18" charset="0"/>
                <a:cs typeface="Times New Roman" panose="02020603050405020304" pitchFamily="18" charset="0"/>
              </a:rPr>
              <a:t>one </a:t>
            </a:r>
            <a:r>
              <a:rPr lang="en-US" spc="5" dirty="0">
                <a:solidFill>
                  <a:srgbClr val="FFFFFF"/>
                </a:solidFill>
                <a:latin typeface="Times New Roman" panose="02020603050405020304" pitchFamily="18" charset="0"/>
                <a:cs typeface="Times New Roman" panose="02020603050405020304" pitchFamily="18" charset="0"/>
              </a:rPr>
              <a:t>song for </a:t>
            </a:r>
            <a:r>
              <a:rPr lang="en-US" dirty="0">
                <a:solidFill>
                  <a:srgbClr val="FFFFFF"/>
                </a:solidFill>
                <a:latin typeface="Times New Roman" panose="02020603050405020304" pitchFamily="18" charset="0"/>
                <a:cs typeface="Times New Roman" panose="02020603050405020304" pitchFamily="18" charset="0"/>
              </a:rPr>
              <a:t>each </a:t>
            </a:r>
            <a:r>
              <a:rPr lang="en-US" spc="15" dirty="0">
                <a:solidFill>
                  <a:srgbClr val="FFFFFF"/>
                </a:solidFill>
                <a:latin typeface="Times New Roman" panose="02020603050405020304" pitchFamily="18" charset="0"/>
                <a:cs typeface="Times New Roman" panose="02020603050405020304" pitchFamily="18" charset="0"/>
              </a:rPr>
              <a:t>genre from</a:t>
            </a:r>
            <a:r>
              <a:rPr lang="en-US" spc="51" dirty="0">
                <a:solidFill>
                  <a:srgbClr val="FFFFFF"/>
                </a:solidFill>
                <a:latin typeface="Times New Roman" panose="02020603050405020304" pitchFamily="18" charset="0"/>
                <a:cs typeface="Times New Roman" panose="02020603050405020304" pitchFamily="18" charset="0"/>
              </a:rPr>
              <a:t> </a:t>
            </a:r>
            <a:r>
              <a:rPr lang="en-US" spc="11" dirty="0">
                <a:solidFill>
                  <a:srgbClr val="FFFFFF"/>
                </a:solidFill>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348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77DEC1-47AA-346D-5B4D-B35517250929}"/>
              </a:ext>
            </a:extLst>
          </p:cNvPr>
          <p:cNvSpPr>
            <a:spLocks noGrp="1"/>
          </p:cNvSpPr>
          <p:nvPr>
            <p:ph type="subTitle" idx="1"/>
          </p:nvPr>
        </p:nvSpPr>
        <p:spPr>
          <a:xfrm>
            <a:off x="457200" y="1524000"/>
            <a:ext cx="5867400" cy="5105400"/>
          </a:xfrm>
        </p:spPr>
        <p:txBody>
          <a:bodyPr/>
          <a:lstStyle/>
          <a:p>
            <a:pPr marL="12700" marR="5080" algn="just">
              <a:lnSpc>
                <a:spcPct val="102899"/>
              </a:lnSpc>
            </a:pPr>
            <a:r>
              <a:rPr lang="en-US" sz="2000" spc="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computer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memory,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represented</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arrays</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where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array</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represents</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and</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sample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in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be</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an</a:t>
            </a:r>
            <a:r>
              <a:rPr lang="en-US" sz="2000" spc="-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instance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of</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double,</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float</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or </a:t>
            </a:r>
            <a:r>
              <a:rPr lang="en-US" sz="2000" spc="20" dirty="0">
                <a:solidFill>
                  <a:srgbClr val="FFFFFF"/>
                </a:solidFill>
                <a:latin typeface="Times New Roman" panose="02020603050405020304" pitchFamily="18" charset="0"/>
                <a:cs typeface="Times New Roman" panose="02020603050405020304" pitchFamily="18" charset="0"/>
              </a:rPr>
              <a:t>signed</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integer</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variable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depending</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on</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depth</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quality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we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want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to</a:t>
            </a:r>
            <a:r>
              <a:rPr lang="en-US" sz="2000" spc="-10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retain.</a:t>
            </a:r>
          </a:p>
          <a:p>
            <a:pPr marL="12700" marR="5080" algn="just">
              <a:lnSpc>
                <a:spcPct val="102899"/>
              </a:lnSpc>
            </a:pPr>
            <a:endParaRPr lang="en-US" sz="2000" spc="15" dirty="0">
              <a:solidFill>
                <a:srgbClr val="FFFFFF"/>
              </a:solidFill>
              <a:latin typeface="Times New Roman" panose="02020603050405020304" pitchFamily="18" charset="0"/>
              <a:cs typeface="Times New Roman" panose="02020603050405020304" pitchFamily="18" charset="0"/>
            </a:endParaRPr>
          </a:p>
          <a:p>
            <a:pPr marL="12700" marR="5080" algn="just">
              <a:lnSpc>
                <a:spcPct val="102899"/>
              </a:lnSpc>
            </a:pPr>
            <a:r>
              <a:rPr lang="en-US" sz="2000" spc="11" dirty="0">
                <a:solidFill>
                  <a:srgbClr val="FFFFFF"/>
                </a:solidFill>
                <a:latin typeface="Times New Roman" panose="02020603050405020304" pitchFamily="18" charset="0"/>
                <a:cs typeface="Times New Roman" panose="02020603050405020304" pitchFamily="18" charset="0"/>
              </a:rPr>
              <a:t>Mono</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one </a:t>
            </a:r>
            <a:r>
              <a:rPr lang="en-US" sz="2000" spc="-11" dirty="0">
                <a:solidFill>
                  <a:srgbClr val="FFFFFF"/>
                </a:solidFill>
                <a:latin typeface="Times New Roman" panose="02020603050405020304" pitchFamily="18" charset="0"/>
                <a:cs typeface="Times New Roman" panose="02020603050405020304" pitchFamily="18" charset="0"/>
              </a:rPr>
              <a:t>array,</a:t>
            </a:r>
            <a:r>
              <a:rPr lang="en-US" sz="2000" spc="-75" dirty="0">
                <a:solidFill>
                  <a:srgbClr val="FFFFFF"/>
                </a:solidFill>
                <a:latin typeface="Times New Roman" panose="02020603050405020304" pitchFamily="18" charset="0"/>
                <a:cs typeface="Times New Roman" panose="02020603050405020304" pitchFamily="18" charset="0"/>
              </a:rPr>
              <a:t> </a:t>
            </a:r>
            <a:r>
              <a:rPr lang="en-US" sz="2000" spc="31" dirty="0">
                <a:solidFill>
                  <a:srgbClr val="FFFFFF"/>
                </a:solidFill>
                <a:latin typeface="Times New Roman" panose="02020603050405020304" pitchFamily="18" charset="0"/>
                <a:cs typeface="Times New Roman" panose="02020603050405020304" pitchFamily="18" charset="0"/>
              </a:rPr>
              <a:t>stereo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have</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arrays.</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There</a:t>
            </a:r>
            <a:r>
              <a:rPr lang="en-US" sz="2000" spc="-13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can</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be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more</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than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two</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channels</a:t>
            </a:r>
            <a:r>
              <a:rPr lang="en-US" sz="2000" spc="-5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too.  </a:t>
            </a:r>
            <a:r>
              <a:rPr lang="en-US" sz="2000" spc="11" dirty="0">
                <a:solidFill>
                  <a:srgbClr val="FFFFFF"/>
                </a:solidFill>
                <a:latin typeface="Times New Roman" panose="02020603050405020304" pitchFamily="18" charset="0"/>
                <a:cs typeface="Times New Roman" panose="02020603050405020304" pitchFamily="18" charset="0"/>
              </a:rPr>
              <a:t>GTZAN </a:t>
            </a:r>
            <a:r>
              <a:rPr lang="en-US" sz="2000" spc="-5" dirty="0">
                <a:solidFill>
                  <a:srgbClr val="FFFFFF"/>
                </a:solidFill>
                <a:latin typeface="Times New Roman" panose="02020603050405020304" pitchFamily="18" charset="0"/>
                <a:cs typeface="Times New Roman" panose="02020603050405020304" pitchFamily="18" charset="0"/>
              </a:rPr>
              <a:t>has </a:t>
            </a:r>
            <a:r>
              <a:rPr lang="en-US" sz="2000" spc="5" dirty="0">
                <a:solidFill>
                  <a:srgbClr val="FFFFFF"/>
                </a:solidFill>
                <a:latin typeface="Times New Roman" panose="02020603050405020304" pitchFamily="18" charset="0"/>
                <a:cs typeface="Times New Roman" panose="02020603050405020304" pitchFamily="18" charset="0"/>
              </a:rPr>
              <a:t>only </a:t>
            </a:r>
            <a:r>
              <a:rPr lang="en-US" sz="2000" spc="-5" dirty="0">
                <a:solidFill>
                  <a:srgbClr val="FFFFFF"/>
                </a:solidFill>
                <a:latin typeface="Times New Roman" panose="02020603050405020304" pitchFamily="18" charset="0"/>
                <a:cs typeface="Times New Roman" panose="02020603050405020304" pitchFamily="18" charset="0"/>
              </a:rPr>
              <a:t>mono </a:t>
            </a:r>
            <a:r>
              <a:rPr lang="en-US" sz="2000" spc="5" dirty="0">
                <a:solidFill>
                  <a:srgbClr val="FFFFFF"/>
                </a:solidFill>
                <a:latin typeface="Times New Roman" panose="02020603050405020304" pitchFamily="18" charset="0"/>
                <a:cs typeface="Times New Roman" panose="02020603050405020304" pitchFamily="18" charset="0"/>
              </a:rPr>
              <a:t>channel</a:t>
            </a:r>
            <a:r>
              <a:rPr lang="en-US" sz="2000" spc="-169"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tracks.</a:t>
            </a:r>
            <a:endParaRPr lang="en-US" sz="2000" dirty="0">
              <a:latin typeface="Times New Roman" panose="02020603050405020304" pitchFamily="18" charset="0"/>
              <a:cs typeface="Times New Roman" panose="02020603050405020304" pitchFamily="18" charset="0"/>
            </a:endParaRPr>
          </a:p>
          <a:p>
            <a:pPr marL="12700" marR="5080" algn="just">
              <a:lnSpc>
                <a:spcPct val="102899"/>
              </a:lnSpc>
            </a:pPr>
            <a:endParaRPr lang="en-US" sz="2000" dirty="0">
              <a:latin typeface="Times New Roman" panose="02020603050405020304" pitchFamily="18" charset="0"/>
              <a:cs typeface="Times New Roman" panose="02020603050405020304" pitchFamily="18" charset="0"/>
            </a:endParaRPr>
          </a:p>
          <a:p>
            <a:pPr marL="12700" algn="just">
              <a:spcBef>
                <a:spcPts val="125"/>
              </a:spcBef>
            </a:pPr>
            <a:r>
              <a:rPr lang="en-US" sz="2000" b="1" spc="120" dirty="0">
                <a:solidFill>
                  <a:srgbClr val="B5DBF8"/>
                </a:solidFill>
                <a:latin typeface="Times New Roman" panose="02020603050405020304" pitchFamily="18" charset="0"/>
                <a:cs typeface="Times New Roman" panose="02020603050405020304" pitchFamily="18" charset="0"/>
              </a:rPr>
              <a:t>How</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many</a:t>
            </a:r>
            <a:r>
              <a:rPr lang="en-US" sz="2000" b="1" spc="-391" dirty="0">
                <a:solidFill>
                  <a:srgbClr val="B5DBF8"/>
                </a:solidFill>
                <a:latin typeface="Times New Roman" panose="02020603050405020304" pitchFamily="18" charset="0"/>
                <a:cs typeface="Times New Roman" panose="02020603050405020304" pitchFamily="18" charset="0"/>
              </a:rPr>
              <a:t> </a:t>
            </a:r>
            <a:r>
              <a:rPr lang="en-US" sz="2000" b="1" dirty="0">
                <a:solidFill>
                  <a:srgbClr val="B5DBF8"/>
                </a:solidFill>
                <a:latin typeface="Times New Roman" panose="02020603050405020304" pitchFamily="18" charset="0"/>
                <a:cs typeface="Times New Roman" panose="02020603050405020304" pitchFamily="18" charset="0"/>
              </a:rPr>
              <a:t>samples </a:t>
            </a:r>
            <a:r>
              <a:rPr lang="en-US" sz="2000" b="1" spc="91" dirty="0">
                <a:solidFill>
                  <a:srgbClr val="B5DBF8"/>
                </a:solidFill>
                <a:latin typeface="Times New Roman" panose="02020603050405020304" pitchFamily="18" charset="0"/>
                <a:cs typeface="Times New Roman" panose="02020603050405020304" pitchFamily="18" charset="0"/>
              </a:rPr>
              <a:t>for </a:t>
            </a:r>
            <a:r>
              <a:rPr lang="en-US" sz="2000" b="1" spc="31" dirty="0">
                <a:solidFill>
                  <a:srgbClr val="B5DBF8"/>
                </a:solidFill>
                <a:latin typeface="Times New Roman" panose="02020603050405020304" pitchFamily="18" charset="0"/>
                <a:cs typeface="Times New Roman" panose="02020603050405020304" pitchFamily="18" charset="0"/>
              </a:rPr>
              <a:t>1 </a:t>
            </a:r>
            <a:r>
              <a:rPr lang="en-US" sz="2000" b="1" spc="45" dirty="0">
                <a:solidFill>
                  <a:srgbClr val="B5DBF8"/>
                </a:solidFill>
                <a:latin typeface="Times New Roman" panose="02020603050405020304" pitchFamily="18" charset="0"/>
                <a:cs typeface="Times New Roman" panose="02020603050405020304" pitchFamily="18" charset="0"/>
              </a:rPr>
              <a:t>second</a:t>
            </a:r>
            <a:r>
              <a:rPr lang="en-US" sz="2000" b="1" spc="-405" dirty="0">
                <a:solidFill>
                  <a:srgbClr val="B5DBF8"/>
                </a:solidFill>
                <a:latin typeface="Times New Roman" panose="02020603050405020304" pitchFamily="18" charset="0"/>
                <a:cs typeface="Times New Roman" panose="02020603050405020304" pitchFamily="18" charset="0"/>
              </a:rPr>
              <a:t> </a:t>
            </a:r>
            <a:r>
              <a:rPr lang="en-US" sz="2000" b="1" spc="20" dirty="0">
                <a:solidFill>
                  <a:srgbClr val="B5DBF8"/>
                </a:solidFill>
                <a:latin typeface="Times New Roman" panose="02020603050405020304" pitchFamily="18" charset="0"/>
                <a:cs typeface="Times New Roman" panose="02020603050405020304" pitchFamily="18" charset="0"/>
              </a:rPr>
              <a:t>audio?</a:t>
            </a:r>
            <a:r>
              <a:rPr lang="en-US" sz="2000" b="1" spc="-431" dirty="0">
                <a:solidFill>
                  <a:srgbClr val="B5DBF8"/>
                </a:solidFill>
                <a:latin typeface="Times New Roman" panose="02020603050405020304" pitchFamily="18" charset="0"/>
                <a:cs typeface="Times New Roman" panose="02020603050405020304" pitchFamily="18" charset="0"/>
              </a:rPr>
              <a:t> </a:t>
            </a:r>
            <a:r>
              <a:rPr lang="en-US" sz="2000" b="1" spc="-71" dirty="0">
                <a:solidFill>
                  <a:srgbClr val="B5DBF8"/>
                </a:solidFill>
                <a:latin typeface="Times New Roman" panose="02020603050405020304" pitchFamily="18" charset="0"/>
                <a:cs typeface="Times New Roman" panose="02020603050405020304" pitchFamily="18" charset="0"/>
              </a:rPr>
              <a:t>(Sample</a:t>
            </a:r>
            <a:r>
              <a:rPr lang="en-US" sz="2000" b="1" spc="-395" dirty="0">
                <a:solidFill>
                  <a:srgbClr val="B5DBF8"/>
                </a:solidFill>
                <a:latin typeface="Times New Roman" panose="02020603050405020304" pitchFamily="18" charset="0"/>
                <a:cs typeface="Times New Roman" panose="02020603050405020304" pitchFamily="18" charset="0"/>
              </a:rPr>
              <a:t> </a:t>
            </a:r>
            <a:r>
              <a:rPr lang="en-US" sz="2000" b="1" spc="-75" dirty="0">
                <a:solidFill>
                  <a:srgbClr val="B5DBF8"/>
                </a:solidFill>
                <a:latin typeface="Times New Roman" panose="02020603050405020304" pitchFamily="18" charset="0"/>
                <a:cs typeface="Times New Roman" panose="02020603050405020304" pitchFamily="18" charset="0"/>
              </a:rPr>
              <a:t>Rate)</a:t>
            </a:r>
            <a:endParaRPr lang="en-US" sz="2000" b="1" dirty="0">
              <a:latin typeface="Times New Roman" panose="02020603050405020304" pitchFamily="18" charset="0"/>
              <a:cs typeface="Times New Roman" panose="02020603050405020304" pitchFamily="18" charset="0"/>
            </a:endParaRPr>
          </a:p>
          <a:p>
            <a:pPr marL="14604" algn="just">
              <a:spcBef>
                <a:spcPts val="1535"/>
              </a:spcBef>
            </a:pPr>
            <a:r>
              <a:rPr lang="en-US" sz="2000" spc="5" dirty="0">
                <a:solidFill>
                  <a:srgbClr val="FFFFFF"/>
                </a:solidFill>
                <a:latin typeface="Times New Roman" panose="02020603050405020304" pitchFamily="18" charset="0"/>
                <a:cs typeface="Times New Roman" panose="02020603050405020304" pitchFamily="18" charset="0"/>
              </a:rPr>
              <a:t>Well,</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It</a:t>
            </a:r>
            <a:r>
              <a:rPr lang="en-US" sz="2000" spc="1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depends</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on</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the</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sampling</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15" dirty="0">
                <a:solidFill>
                  <a:srgbClr val="FFFFFF"/>
                </a:solidFill>
                <a:latin typeface="Times New Roman" panose="02020603050405020304" pitchFamily="18" charset="0"/>
                <a:cs typeface="Times New Roman" panose="02020603050405020304" pitchFamily="18" charset="0"/>
              </a:rPr>
              <a:t>rate.</a:t>
            </a:r>
            <a:endParaRPr lang="en-US" sz="2000" dirty="0">
              <a:latin typeface="Times New Roman" panose="02020603050405020304" pitchFamily="18" charset="0"/>
              <a:cs typeface="Times New Roman" panose="02020603050405020304" pitchFamily="18" charset="0"/>
            </a:endParaRPr>
          </a:p>
          <a:p>
            <a:pPr marL="14604" algn="just"/>
            <a:r>
              <a:rPr lang="en-US" sz="2000" spc="11" dirty="0">
                <a:solidFill>
                  <a:srgbClr val="FFFFFF"/>
                </a:solidFill>
                <a:latin typeface="Times New Roman" panose="02020603050405020304" pitchFamily="18" charset="0"/>
                <a:cs typeface="Times New Roman" panose="02020603050405020304" pitchFamily="18" charset="0"/>
              </a:rPr>
              <a:t>For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GTZAN</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dataset,</a:t>
            </a:r>
            <a:r>
              <a:rPr lang="en-US" sz="2000" spc="-8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each</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audio</a:t>
            </a:r>
            <a:r>
              <a:rPr lang="en-US" sz="2000" spc="-10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tracks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has</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sample</a:t>
            </a:r>
            <a:r>
              <a:rPr lang="en-US" sz="2000" spc="-5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rate</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35" dirty="0">
                <a:solidFill>
                  <a:srgbClr val="FFFFFF"/>
                </a:solidFill>
                <a:latin typeface="Times New Roman" panose="02020603050405020304" pitchFamily="18" charset="0"/>
                <a:cs typeface="Times New Roman" panose="02020603050405020304" pitchFamily="18" charset="0"/>
              </a:rPr>
              <a:t>(sr)</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a:t>
            </a:r>
            <a:r>
              <a:rPr lang="en-US" sz="2000" spc="-45"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5" dirty="0">
                <a:solidFill>
                  <a:srgbClr val="FFFFFF"/>
                </a:solidFill>
                <a:latin typeface="Times New Roman" panose="02020603050405020304" pitchFamily="18" charset="0"/>
                <a:cs typeface="Times New Roman" panose="02020603050405020304" pitchFamily="18" charset="0"/>
              </a:rPr>
              <a:t> </a:t>
            </a:r>
            <a:r>
              <a:rPr lang="en-US" sz="2000" spc="20" dirty="0">
                <a:solidFill>
                  <a:srgbClr val="FFFFFF"/>
                </a:solidFill>
                <a:latin typeface="Times New Roman" panose="02020603050405020304" pitchFamily="18" charset="0"/>
                <a:cs typeface="Times New Roman" panose="02020603050405020304" pitchFamily="18" charset="0"/>
              </a:rPr>
              <a:t>Hz.</a:t>
            </a:r>
            <a:r>
              <a:rPr lang="en-US" sz="2000" spc="-95"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(meaning:</a:t>
            </a:r>
            <a:r>
              <a:rPr lang="en-US" sz="2000" spc="-111" dirty="0">
                <a:solidFill>
                  <a:srgbClr val="FFFFFF"/>
                </a:solidFill>
                <a:latin typeface="Times New Roman" panose="02020603050405020304" pitchFamily="18" charset="0"/>
                <a:cs typeface="Times New Roman" panose="02020603050405020304" pitchFamily="18" charset="0"/>
              </a:rPr>
              <a:t> </a:t>
            </a:r>
            <a:r>
              <a:rPr lang="en-US" sz="2000" spc="25" dirty="0">
                <a:solidFill>
                  <a:srgbClr val="FFFFFF"/>
                </a:solidFill>
                <a:latin typeface="Times New Roman" panose="02020603050405020304" pitchFamily="18" charset="0"/>
                <a:cs typeface="Times New Roman" panose="02020603050405020304" pitchFamily="18" charset="0"/>
              </a:rPr>
              <a:t>22050</a:t>
            </a:r>
            <a:r>
              <a:rPr lang="en-US" sz="2000" spc="-60" dirty="0">
                <a:solidFill>
                  <a:srgbClr val="FFFFFF"/>
                </a:solidFill>
                <a:latin typeface="Times New Roman" panose="02020603050405020304" pitchFamily="18" charset="0"/>
                <a:cs typeface="Times New Roman" panose="02020603050405020304" pitchFamily="18" charset="0"/>
              </a:rPr>
              <a:t> </a:t>
            </a:r>
            <a:r>
              <a:rPr lang="en-US" sz="2000" spc="5" dirty="0">
                <a:solidFill>
                  <a:srgbClr val="FFFFFF"/>
                </a:solidFill>
                <a:latin typeface="Times New Roman" panose="02020603050405020304" pitchFamily="18" charset="0"/>
                <a:cs typeface="Times New Roman" panose="02020603050405020304" pitchFamily="18" charset="0"/>
              </a:rPr>
              <a:t>array</a:t>
            </a:r>
            <a:r>
              <a:rPr lang="en-US" sz="2000" spc="-91" dirty="0">
                <a:solidFill>
                  <a:srgbClr val="FFFFFF"/>
                </a:solidFill>
                <a:latin typeface="Times New Roman" panose="02020603050405020304" pitchFamily="18" charset="0"/>
                <a:cs typeface="Times New Roman" panose="02020603050405020304" pitchFamily="18" charset="0"/>
              </a:rPr>
              <a:t> </a:t>
            </a:r>
            <a:r>
              <a:rPr lang="en-US" sz="2000" dirty="0">
                <a:solidFill>
                  <a:srgbClr val="FFFFFF"/>
                </a:solidFill>
                <a:latin typeface="Times New Roman" panose="02020603050405020304" pitchFamily="18" charset="0"/>
                <a:cs typeface="Times New Roman" panose="02020603050405020304" pitchFamily="18" charset="0"/>
              </a:rPr>
              <a:t>elements</a:t>
            </a:r>
            <a:r>
              <a:rPr lang="en-US" sz="2000" spc="-13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per</a:t>
            </a:r>
            <a:r>
              <a:rPr lang="en-US" sz="2000" spc="-71"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second)</a:t>
            </a:r>
            <a:endParaRPr lang="en-US" sz="20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9E34A940-6D75-661E-87EE-D585A3F6E36F}"/>
              </a:ext>
            </a:extLst>
          </p:cNvPr>
          <p:cNvSpPr>
            <a:spLocks noGrp="1"/>
          </p:cNvSpPr>
          <p:nvPr>
            <p:ph type="title" idx="4"/>
          </p:nvPr>
        </p:nvSpPr>
        <p:spPr>
          <a:xfrm>
            <a:off x="457200" y="533400"/>
            <a:ext cx="6661733" cy="685800"/>
          </a:xfrm>
        </p:spPr>
        <p:txBody>
          <a:bodyPr/>
          <a:lstStyle/>
          <a:p>
            <a:r>
              <a:rPr lang="en-US" sz="3000" spc="-5" dirty="0">
                <a:latin typeface="Castellar" panose="020A0402060406010301" pitchFamily="18" charset="77"/>
              </a:rPr>
              <a:t>Audio </a:t>
            </a:r>
            <a:r>
              <a:rPr lang="en-US" sz="3000" spc="5" dirty="0">
                <a:latin typeface="Castellar" panose="020A0402060406010301" pitchFamily="18" charset="77"/>
              </a:rPr>
              <a:t>Representation </a:t>
            </a:r>
            <a:r>
              <a:rPr lang="en-US" sz="3000" spc="11" dirty="0">
                <a:latin typeface="Castellar" panose="020A0402060406010301" pitchFamily="18" charset="77"/>
              </a:rPr>
              <a:t>in </a:t>
            </a:r>
            <a:r>
              <a:rPr lang="en-US" sz="3000" spc="15" dirty="0">
                <a:latin typeface="Castellar" panose="020A0402060406010301" pitchFamily="18" charset="77"/>
              </a:rPr>
              <a:t>Computer</a:t>
            </a:r>
            <a:r>
              <a:rPr lang="en-US" sz="3000" spc="525" dirty="0">
                <a:latin typeface="Castellar" panose="020A0402060406010301" pitchFamily="18" charset="77"/>
              </a:rPr>
              <a:t> </a:t>
            </a:r>
            <a:r>
              <a:rPr lang="en-US" sz="3000" spc="15" dirty="0">
                <a:latin typeface="Castellar" panose="020A0402060406010301" pitchFamily="18" charset="77"/>
              </a:rPr>
              <a:t>Memory:</a:t>
            </a:r>
            <a:endParaRPr lang="en-US" sz="3000" dirty="0">
              <a:latin typeface="Castellar" panose="020A0402060406010301" pitchFamily="18" charset="77"/>
            </a:endParaRPr>
          </a:p>
        </p:txBody>
      </p:sp>
      <p:sp>
        <p:nvSpPr>
          <p:cNvPr id="7" name="object 4">
            <a:extLst>
              <a:ext uri="{FF2B5EF4-FFF2-40B4-BE49-F238E27FC236}">
                <a16:creationId xmlns:a16="http://schemas.microsoft.com/office/drawing/2014/main" id="{C72801A5-F5F9-DC55-B87F-E462B07C9C04}"/>
              </a:ext>
            </a:extLst>
          </p:cNvPr>
          <p:cNvSpPr/>
          <p:nvPr/>
        </p:nvSpPr>
        <p:spPr>
          <a:xfrm>
            <a:off x="6479232" y="4267200"/>
            <a:ext cx="5255568" cy="1695451"/>
          </a:xfrm>
          <a:prstGeom prst="rect">
            <a:avLst/>
          </a:prstGeom>
          <a:blipFill>
            <a:blip r:embed="rId2"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30C6C61B-5804-17CC-8B1A-FFA01CA67DD8}"/>
              </a:ext>
            </a:extLst>
          </p:cNvPr>
          <p:cNvSpPr txBox="1"/>
          <p:nvPr/>
        </p:nvSpPr>
        <p:spPr>
          <a:xfrm>
            <a:off x="6400800" y="3770411"/>
            <a:ext cx="6097604" cy="400110"/>
          </a:xfrm>
          <a:prstGeom prst="rect">
            <a:avLst/>
          </a:prstGeom>
          <a:noFill/>
        </p:spPr>
        <p:txBody>
          <a:bodyPr wrap="square">
            <a:spAutoFit/>
          </a:bodyPr>
          <a:lstStyle/>
          <a:p>
            <a:pPr algn="just"/>
            <a:r>
              <a:rPr lang="en-US" sz="2000" spc="5" dirty="0">
                <a:solidFill>
                  <a:srgbClr val="FFFFFF"/>
                </a:solidFill>
                <a:latin typeface="Times New Roman" panose="02020603050405020304" pitchFamily="18" charset="0"/>
                <a:cs typeface="Times New Roman" panose="02020603050405020304" pitchFamily="18" charset="0"/>
              </a:rPr>
              <a:t>Figure:</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Taken</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from</a:t>
            </a:r>
            <a:r>
              <a:rPr lang="en-US" sz="2000" spc="-31"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WaveNet</a:t>
            </a:r>
            <a:r>
              <a:rPr lang="en-US" sz="2000" spc="-5"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blog</a:t>
            </a:r>
            <a:r>
              <a:rPr lang="en-US" sz="2000" spc="-20" dirty="0">
                <a:solidFill>
                  <a:srgbClr val="FFFFFF"/>
                </a:solidFill>
                <a:latin typeface="Times New Roman" panose="02020603050405020304" pitchFamily="18" charset="0"/>
                <a:cs typeface="Times New Roman" panose="02020603050405020304" pitchFamily="18" charset="0"/>
              </a:rPr>
              <a:t> </a:t>
            </a:r>
            <a:r>
              <a:rPr lang="en-US" sz="2000" spc="11" dirty="0">
                <a:solidFill>
                  <a:srgbClr val="FFFFFF"/>
                </a:solidFill>
                <a:latin typeface="Times New Roman" panose="02020603050405020304" pitchFamily="18" charset="0"/>
                <a:cs typeface="Times New Roman" panose="02020603050405020304" pitchFamily="18" charset="0"/>
              </a:rPr>
              <a:t>by</a:t>
            </a:r>
            <a:r>
              <a:rPr lang="en-US" sz="2000" spc="-85" dirty="0">
                <a:solidFill>
                  <a:srgbClr val="FFFFFF"/>
                </a:solidFill>
                <a:latin typeface="Times New Roman" panose="02020603050405020304" pitchFamily="18" charset="0"/>
                <a:cs typeface="Times New Roman" panose="02020603050405020304" pitchFamily="18" charset="0"/>
              </a:rPr>
              <a:t> </a:t>
            </a:r>
            <a:r>
              <a:rPr lang="en-US" sz="2000" spc="11" dirty="0" err="1">
                <a:solidFill>
                  <a:srgbClr val="FFFFFF"/>
                </a:solidFill>
                <a:latin typeface="Times New Roman" panose="02020603050405020304" pitchFamily="18" charset="0"/>
                <a:cs typeface="Times New Roman" panose="02020603050405020304" pitchFamily="18" charset="0"/>
              </a:rPr>
              <a:t>deepmind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765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33400"/>
            <a:ext cx="6858000" cy="1219200"/>
          </a:xfrm>
        </p:spPr>
        <p:txBody>
          <a:bodyPr spcFirstLastPara="1" vert="horz" wrap="square" lIns="91425" tIns="91425" rIns="91425" bIns="91425" rtlCol="0" anchor="t" anchorCtr="0">
            <a:normAutofit/>
          </a:bodyPr>
          <a:lstStyle/>
          <a:p>
            <a:pPr marL="12700"/>
            <a:r>
              <a:rPr lang="en-US" sz="3000" spc="11" dirty="0">
                <a:latin typeface="Castellar" panose="020A0402060406010301" pitchFamily="18" charset="77"/>
              </a:rPr>
              <a:t>Fine Grained </a:t>
            </a:r>
            <a:r>
              <a:rPr lang="en-US" sz="3000" spc="-5" dirty="0">
                <a:latin typeface="Castellar" panose="020A0402060406010301" pitchFamily="18" charset="77"/>
              </a:rPr>
              <a:t>Audio</a:t>
            </a:r>
            <a:r>
              <a:rPr lang="en-US" sz="3000" spc="265" dirty="0">
                <a:latin typeface="Castellar" panose="020A0402060406010301" pitchFamily="18" charset="77"/>
              </a:rPr>
              <a:t> </a:t>
            </a:r>
            <a:r>
              <a:rPr lang="en-US" sz="3000" spc="5" dirty="0">
                <a:latin typeface="Castellar" panose="020A0402060406010301" pitchFamily="18" charset="77"/>
              </a:rPr>
              <a:t>Features:</a:t>
            </a:r>
          </a:p>
        </p:txBody>
      </p:sp>
      <p:sp>
        <p:nvSpPr>
          <p:cNvPr id="3" name="object 3"/>
          <p:cNvSpPr txBox="1"/>
          <p:nvPr/>
        </p:nvSpPr>
        <p:spPr>
          <a:xfrm>
            <a:off x="457200" y="1600200"/>
            <a:ext cx="7391400" cy="4572000"/>
          </a:xfrm>
          <a:prstGeom prst="rect">
            <a:avLst/>
          </a:prstGeom>
          <a:noFill/>
          <a:ln>
            <a:noFill/>
          </a:ln>
        </p:spPr>
        <p:txBody>
          <a:bodyPr spcFirstLastPara="1" vert="horz" wrap="square" lIns="91425" tIns="91425" rIns="91425" bIns="91425" rtlCol="0" anchor="t" anchorCtr="0">
            <a:noAutofit/>
          </a:bodyPr>
          <a:lstStyle/>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Amplitude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Phase Angle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Pitch (Related to Frequency)</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Tonal Features</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Amplitude Envelope</a:t>
            </a:r>
          </a:p>
          <a:p>
            <a:pPr marL="609570" indent="-423312" algn="just">
              <a:spcAft>
                <a:spcPts val="600"/>
              </a:spcAft>
              <a:buClr>
                <a:schemeClr val="lt1"/>
              </a:buClr>
              <a:buSzPts val="1400"/>
              <a:buFont typeface="Montserrat"/>
              <a:buChar char="●"/>
              <a:tabLst>
                <a:tab pos="629270" algn="l"/>
                <a:tab pos="629904" algn="l"/>
              </a:tabLst>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Power of Signal</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Audio Representation In Different Domains:</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Time Domain (Time vs Amplitude Plot)</a:t>
            </a:r>
          </a:p>
          <a:p>
            <a:pPr marL="609570" indent="-423312" algn="just">
              <a:spcAft>
                <a:spcPts val="600"/>
              </a:spcAft>
              <a:buClr>
                <a:schemeClr val="lt1"/>
              </a:buClr>
              <a:buSzPts val="1400"/>
              <a:buFont typeface="Montserrat"/>
              <a:buChar char="●"/>
            </a:pPr>
            <a:r>
              <a:rPr lang="en-GB" sz="2000" i="0" u="none" strike="noStrike" cap="none" dirty="0">
                <a:solidFill>
                  <a:schemeClr val="lt1"/>
                </a:solidFill>
                <a:latin typeface="Times New Roman" panose="02020603050405020304" pitchFamily="18" charset="0"/>
                <a:ea typeface="Montserrat"/>
                <a:cs typeface="Times New Roman" panose="02020603050405020304" pitchFamily="18" charset="0"/>
                <a:sym typeface="Montserrat"/>
              </a:rPr>
              <a:t>Frequency Domain (Frequency vs Amplitude Plot)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Background _ by Slidesgo</Template>
  <TotalTime>21423</TotalTime>
  <Words>3111</Words>
  <Application>Microsoft Macintosh PowerPoint</Application>
  <PresentationFormat>Widescreen</PresentationFormat>
  <Paragraphs>331</Paragraphs>
  <Slides>32</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32</vt:i4>
      </vt:variant>
    </vt:vector>
  </HeadingPairs>
  <TitlesOfParts>
    <vt:vector size="47" baseType="lpstr">
      <vt:lpstr>Arial</vt:lpstr>
      <vt:lpstr>Calibri</vt:lpstr>
      <vt:lpstr>Carlito</vt:lpstr>
      <vt:lpstr>Castellar</vt:lpstr>
      <vt:lpstr>Gothic Uralic</vt:lpstr>
      <vt:lpstr>Helvetica</vt:lpstr>
      <vt:lpstr>Montserrat</vt:lpstr>
      <vt:lpstr>Montserrat ExtraBold</vt:lpstr>
      <vt:lpstr>Montserrat Medium</vt:lpstr>
      <vt:lpstr>Proxima Nova</vt:lpstr>
      <vt:lpstr>Proxima Nova Semibold</vt:lpstr>
      <vt:lpstr>Times New Roman</vt:lpstr>
      <vt:lpstr>URW Gothic</vt:lpstr>
      <vt:lpstr>Futuristic Background by Slidesgo</vt:lpstr>
      <vt:lpstr>Slidesgo Final Pages</vt:lpstr>
      <vt:lpstr>Content Based Music Genre Classification  using Temporal and Spectral Features</vt:lpstr>
      <vt:lpstr>Motivation:</vt:lpstr>
      <vt:lpstr>Industrial Use:</vt:lpstr>
      <vt:lpstr>Other Approaches:</vt:lpstr>
      <vt:lpstr>Our Approach: Content-based</vt:lpstr>
      <vt:lpstr>About the Dataset</vt:lpstr>
      <vt:lpstr>Problem Formulation: Music Genre Classification as Time Series Classification.</vt:lpstr>
      <vt:lpstr>Audio Representation in Computer Memory:</vt:lpstr>
      <vt:lpstr>Fine Grained Audio Features:</vt:lpstr>
      <vt:lpstr>Signal (Audio) Representation In Time Domain:</vt:lpstr>
      <vt:lpstr>Audio Representation In Frequency Domain:</vt:lpstr>
      <vt:lpstr>Windowed Feature Extraction of Signals:</vt:lpstr>
      <vt:lpstr>Spectrogram: Array of local FFT features</vt:lpstr>
      <vt:lpstr>Mel(ody) Spectrogram:</vt:lpstr>
      <vt:lpstr>MFCC Visualization:</vt:lpstr>
      <vt:lpstr>Chroma Features:</vt:lpstr>
      <vt:lpstr>Spectral Centroid:</vt:lpstr>
      <vt:lpstr>Total Number of features per window:  (Total No of Windows = No of timestamps)</vt:lpstr>
      <vt:lpstr>LSTM Networks</vt:lpstr>
      <vt:lpstr>Hierarchical LSTM Architecture</vt:lpstr>
      <vt:lpstr>Functionality of the LSTM classifiers</vt:lpstr>
      <vt:lpstr>Architecture of the LSTM networks</vt:lpstr>
      <vt:lpstr>Train, Test, Split:</vt:lpstr>
      <vt:lpstr>Iterations vs Cost Plots:</vt:lpstr>
      <vt:lpstr>Iterations vs Cost Plots: [LSTM 3a, LSTM 3b, LSTM 3c, LSTM 3d] </vt:lpstr>
      <vt:lpstr>Prediction Methods:</vt:lpstr>
      <vt:lpstr>Results Evaluation:</vt:lpstr>
      <vt:lpstr>Conclusion</vt:lpstr>
      <vt:lpstr>Future Work</vt:lpstr>
      <vt:lpstr>Tools and Libraries Used: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(CS771A) INTRODUCTION TO MACHINE LEARNING</dc:title>
  <cp:lastModifiedBy>Sidhdharth Hareshbhai Pandya</cp:lastModifiedBy>
  <cp:revision>102</cp:revision>
  <dcterms:created xsi:type="dcterms:W3CDTF">2022-10-28T22:17:17Z</dcterms:created>
  <dcterms:modified xsi:type="dcterms:W3CDTF">2022-12-02T06:14:07Z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2021-03-29T00:00:00Z</vt:filetime>
  </property>
  <property fmtid="{D5CDD505-2E9C-101B-9397-08002B2CF9AE}" pid="3" name="LastSaved">
    <vt:filetime>2022-10-28T00:00:00Z</vt:filetime>
  </property>
</Properties>
</file>